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9"/>
  </p:notesMasterIdLst>
  <p:sldIdLst>
    <p:sldId id="259" r:id="rId6"/>
    <p:sldId id="257" r:id="rId7"/>
    <p:sldId id="258" r:id="rId8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764" y="-69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08721E-0A8C-46EE-8284-1D8350B559E9}" type="datetimeFigureOut">
              <a:rPr lang="en-NZ" smtClean="0"/>
              <a:t>23/06/2014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C34C9C-0CE0-4ADF-BD88-E68ABAD7FEF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36236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NZ" b="1" dirty="0" smtClean="0"/>
              <a:t>Instructions:</a:t>
            </a:r>
          </a:p>
          <a:p>
            <a:r>
              <a:rPr lang="en-NZ" dirty="0" smtClean="0"/>
              <a:t>Drag and drop</a:t>
            </a:r>
            <a:r>
              <a:rPr lang="en-NZ" baseline="0" dirty="0" smtClean="0"/>
              <a:t> the labels around the starfish according which one of the 5 P’s they refer to. Feel free </a:t>
            </a:r>
            <a:r>
              <a:rPr lang="en-NZ" baseline="0" smtClean="0"/>
              <a:t>to add your </a:t>
            </a:r>
            <a:r>
              <a:rPr lang="en-NZ" baseline="0" dirty="0" smtClean="0"/>
              <a:t>own.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C34C9C-0CE0-4ADF-BD88-E68ABAD7FEF6}" type="slidenum">
              <a:rPr lang="en-NZ" smtClean="0"/>
              <a:t>2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721806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NZ" dirty="0" smtClean="0"/>
              <a:t>This page is for if</a:t>
            </a:r>
            <a:r>
              <a:rPr lang="en-NZ" baseline="0" dirty="0" smtClean="0"/>
              <a:t> you want to print the labels out and arrange them physically. The empty boxes are for to add your own.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C34C9C-0CE0-4ADF-BD88-E68ABAD7FEF6}" type="slidenum">
              <a:rPr lang="en-NZ" smtClean="0"/>
              <a:t>3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118494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 userDrawn="1"/>
        </p:nvCxnSpPr>
        <p:spPr>
          <a:xfrm flipH="1" flipV="1">
            <a:off x="2216696" y="1"/>
            <a:ext cx="2520280" cy="304057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 userDrawn="1"/>
        </p:nvCxnSpPr>
        <p:spPr>
          <a:xfrm flipV="1">
            <a:off x="5313040" y="37208"/>
            <a:ext cx="3456384" cy="310376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 userDrawn="1"/>
        </p:nvCxnSpPr>
        <p:spPr>
          <a:xfrm>
            <a:off x="5241032" y="3601777"/>
            <a:ext cx="4664968" cy="691319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 flipH="1">
            <a:off x="4932738" y="3840140"/>
            <a:ext cx="30088" cy="301786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 flipH="1">
            <a:off x="0" y="3633185"/>
            <a:ext cx="4592960" cy="32995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0" name="Picture 2" descr="starfish"/>
          <p:cNvPicPr>
            <a:picLocks noChangeAspect="1" noChangeArrowheads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7738" y="1997459"/>
            <a:ext cx="3330525" cy="2863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 userDrawn="1"/>
        </p:nvSpPr>
        <p:spPr>
          <a:xfrm rot="732168">
            <a:off x="3488025" y="2823990"/>
            <a:ext cx="1142663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NZ" b="1" dirty="0" smtClean="0">
                <a:effectLst>
                  <a:glow rad="330200">
                    <a:schemeClr val="bg1"/>
                  </a:glow>
                </a:effectLst>
              </a:rPr>
              <a:t>People</a:t>
            </a:r>
            <a:endParaRPr lang="en-NZ" b="1" dirty="0">
              <a:effectLst>
                <a:glow rad="330200">
                  <a:schemeClr val="bg1"/>
                </a:glow>
              </a:effectLst>
            </a:endParaRPr>
          </a:p>
        </p:txBody>
      </p:sp>
      <p:sp>
        <p:nvSpPr>
          <p:cNvPr id="12" name="Rectangle 11"/>
          <p:cNvSpPr/>
          <p:nvPr userDrawn="1"/>
        </p:nvSpPr>
        <p:spPr>
          <a:xfrm rot="4728356">
            <a:off x="4404769" y="2436267"/>
            <a:ext cx="1142663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NZ" b="1" dirty="0" smtClean="0">
                <a:effectLst>
                  <a:glow rad="330200">
                    <a:schemeClr val="bg1"/>
                  </a:glow>
                </a:effectLst>
              </a:rPr>
              <a:t>Places</a:t>
            </a:r>
            <a:endParaRPr lang="en-NZ" b="1" dirty="0">
              <a:effectLst>
                <a:glow rad="330200">
                  <a:schemeClr val="bg1"/>
                </a:glow>
              </a:effectLst>
            </a:endParaRPr>
          </a:p>
        </p:txBody>
      </p:sp>
      <p:sp>
        <p:nvSpPr>
          <p:cNvPr id="13" name="Rectangle 12"/>
          <p:cNvSpPr/>
          <p:nvPr userDrawn="1"/>
        </p:nvSpPr>
        <p:spPr>
          <a:xfrm rot="20962227">
            <a:off x="5205709" y="3005997"/>
            <a:ext cx="1142663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NZ" b="1" dirty="0" smtClean="0">
                <a:effectLst>
                  <a:glow rad="330200">
                    <a:schemeClr val="bg1"/>
                  </a:glow>
                </a:effectLst>
              </a:rPr>
              <a:t>Policies</a:t>
            </a:r>
            <a:endParaRPr lang="en-NZ" b="1" dirty="0">
              <a:effectLst>
                <a:glow rad="330200">
                  <a:schemeClr val="bg1"/>
                </a:glow>
              </a:effectLst>
            </a:endParaRPr>
          </a:p>
        </p:txBody>
      </p:sp>
      <p:sp>
        <p:nvSpPr>
          <p:cNvPr id="14" name="Rectangle 13"/>
          <p:cNvSpPr/>
          <p:nvPr userDrawn="1"/>
        </p:nvSpPr>
        <p:spPr>
          <a:xfrm rot="3416399">
            <a:off x="4817561" y="3848408"/>
            <a:ext cx="1425726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NZ" b="1" dirty="0" smtClean="0">
                <a:effectLst>
                  <a:glow rad="330200">
                    <a:schemeClr val="bg1"/>
                  </a:glow>
                </a:effectLst>
              </a:rPr>
              <a:t>Processes</a:t>
            </a:r>
            <a:endParaRPr lang="en-NZ" b="1" dirty="0">
              <a:effectLst>
                <a:glow rad="330200">
                  <a:schemeClr val="bg1"/>
                </a:glow>
              </a:effectLst>
            </a:endParaRPr>
          </a:p>
        </p:txBody>
      </p:sp>
      <p:sp>
        <p:nvSpPr>
          <p:cNvPr id="15" name="Rectangle 14"/>
          <p:cNvSpPr/>
          <p:nvPr userDrawn="1"/>
        </p:nvSpPr>
        <p:spPr>
          <a:xfrm rot="18689946">
            <a:off x="3911080" y="3619286"/>
            <a:ext cx="1381860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NZ" b="1" dirty="0" smtClean="0">
                <a:effectLst>
                  <a:glow rad="330200">
                    <a:schemeClr val="bg1"/>
                  </a:glow>
                </a:effectLst>
              </a:rPr>
              <a:t>Programmes</a:t>
            </a:r>
            <a:endParaRPr lang="en-NZ" b="1" dirty="0">
              <a:effectLst>
                <a:glow rad="330200">
                  <a:schemeClr val="bg1"/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21650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63857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42455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2481" y="1628800"/>
            <a:ext cx="943304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b="1" dirty="0" smtClean="0"/>
              <a:t>Aim:</a:t>
            </a:r>
          </a:p>
          <a:p>
            <a:r>
              <a:rPr lang="en-NZ" dirty="0" smtClean="0"/>
              <a:t>To think about the different ways and areas in which we can show ‘blue cards’</a:t>
            </a:r>
          </a:p>
          <a:p>
            <a:endParaRPr lang="en-NZ" dirty="0" smtClean="0"/>
          </a:p>
          <a:p>
            <a:r>
              <a:rPr lang="en-NZ" b="1" dirty="0" smtClean="0"/>
              <a:t>Task:</a:t>
            </a:r>
          </a:p>
          <a:p>
            <a:pPr marL="342900" indent="-342900">
              <a:buFont typeface="+mj-lt"/>
              <a:buAutoNum type="arabicPeriod"/>
            </a:pPr>
            <a:r>
              <a:rPr lang="en-NZ" dirty="0" smtClean="0"/>
              <a:t>To arrange the statements around the starfish according to the ‘P’ category they belong to.</a:t>
            </a:r>
          </a:p>
          <a:p>
            <a:pPr marL="342900" indent="-342900">
              <a:buFont typeface="+mj-lt"/>
              <a:buAutoNum type="arabicPeriod"/>
            </a:pPr>
            <a:r>
              <a:rPr lang="en-NZ" dirty="0" smtClean="0"/>
              <a:t>Then add your own statements and arrange them too.</a:t>
            </a:r>
            <a:endParaRPr lang="en-NZ" dirty="0" smtClean="0"/>
          </a:p>
          <a:p>
            <a:endParaRPr lang="en-NZ" b="1" dirty="0" smtClean="0"/>
          </a:p>
          <a:p>
            <a:r>
              <a:rPr lang="en-NZ" b="1" dirty="0" smtClean="0"/>
              <a:t>Option A – Electronic Method</a:t>
            </a:r>
            <a:r>
              <a:rPr lang="en-NZ" b="1" dirty="0" smtClean="0"/>
              <a:t>:</a:t>
            </a:r>
          </a:p>
          <a:p>
            <a:pPr marL="342900" indent="-342900">
              <a:buFont typeface="+mj-lt"/>
              <a:buAutoNum type="arabicPeriod"/>
            </a:pPr>
            <a:r>
              <a:rPr lang="en-NZ" dirty="0" smtClean="0"/>
              <a:t>Drag and drop the text boxes on the next slide to the corresponding area of the starfish</a:t>
            </a:r>
            <a:r>
              <a:rPr lang="en-NZ" dirty="0" smtClean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NZ" dirty="0" smtClean="0"/>
              <a:t>Create new text boxes (or copy/paste) to add your own statements to the arrangement.</a:t>
            </a:r>
          </a:p>
          <a:p>
            <a:pPr marL="342900" indent="-342900">
              <a:buFont typeface="+mj-lt"/>
              <a:buAutoNum type="arabicPeriod"/>
            </a:pPr>
            <a:r>
              <a:rPr lang="en-NZ" dirty="0" smtClean="0"/>
              <a:t>Save the file for your records. A</a:t>
            </a:r>
            <a:r>
              <a:rPr lang="en-NZ" dirty="0" smtClean="0"/>
              <a:t>dd it to your blog and/or email it to the tutor for feedback.</a:t>
            </a:r>
            <a:endParaRPr lang="en-NZ" dirty="0"/>
          </a:p>
          <a:p>
            <a:endParaRPr lang="en-NZ" b="1" dirty="0" smtClean="0"/>
          </a:p>
          <a:p>
            <a:r>
              <a:rPr lang="en-NZ" b="1" dirty="0" smtClean="0"/>
              <a:t>Option B – Printed </a:t>
            </a:r>
            <a:r>
              <a:rPr lang="en-NZ" b="1" dirty="0" smtClean="0"/>
              <a:t>Method:</a:t>
            </a:r>
          </a:p>
          <a:p>
            <a:pPr marL="342900" indent="-342900">
              <a:buFont typeface="+mj-lt"/>
              <a:buAutoNum type="arabicPeriod"/>
            </a:pPr>
            <a:r>
              <a:rPr lang="en-NZ" dirty="0" smtClean="0"/>
              <a:t>Print the slides (including these instructions if you wish). Make sure you print ‘Full Page Slides’.</a:t>
            </a:r>
          </a:p>
          <a:p>
            <a:pPr marL="342900" indent="-342900">
              <a:buFont typeface="+mj-lt"/>
              <a:buAutoNum type="arabicPeriod"/>
            </a:pPr>
            <a:r>
              <a:rPr lang="en-NZ" dirty="0" smtClean="0"/>
              <a:t>Cut out the boxes on the last slide and arrange them around the starfish</a:t>
            </a:r>
            <a:r>
              <a:rPr lang="en-NZ" dirty="0" smtClean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NZ" dirty="0" smtClean="0"/>
              <a:t>Write your own statements into the blank boxes and add them to your arrangement.</a:t>
            </a:r>
            <a:endParaRPr lang="en-NZ" dirty="0"/>
          </a:p>
        </p:txBody>
      </p:sp>
      <p:sp>
        <p:nvSpPr>
          <p:cNvPr id="3" name="Rectangle 2"/>
          <p:cNvSpPr/>
          <p:nvPr/>
        </p:nvSpPr>
        <p:spPr>
          <a:xfrm>
            <a:off x="2576736" y="404664"/>
            <a:ext cx="44805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Instructions</a:t>
            </a:r>
            <a:endParaRPr lang="en-US" sz="5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58104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292118" y="7101408"/>
            <a:ext cx="1707847" cy="28944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NZ" sz="1100" dirty="0" smtClean="0">
                <a:effectLst/>
                <a:latin typeface="Arial"/>
                <a:ea typeface="Times New Roman"/>
              </a:rPr>
              <a:t>Car parking is available.</a:t>
            </a:r>
            <a:endParaRPr lang="en-NZ" dirty="0"/>
          </a:p>
        </p:txBody>
      </p:sp>
      <p:sp>
        <p:nvSpPr>
          <p:cNvPr id="7" name="Rounded Rectangle 6"/>
          <p:cNvSpPr/>
          <p:nvPr/>
        </p:nvSpPr>
        <p:spPr>
          <a:xfrm>
            <a:off x="10209584" y="4862166"/>
            <a:ext cx="2201492" cy="28944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NZ" sz="1100" dirty="0" smtClean="0">
                <a:effectLst/>
                <a:latin typeface="Arial"/>
                <a:ea typeface="Times New Roman"/>
              </a:rPr>
              <a:t>Classes start and finish on time.</a:t>
            </a:r>
            <a:endParaRPr lang="en-NZ" dirty="0"/>
          </a:p>
        </p:txBody>
      </p:sp>
      <p:sp>
        <p:nvSpPr>
          <p:cNvPr id="8" name="Rounded Rectangle 7"/>
          <p:cNvSpPr/>
          <p:nvPr/>
        </p:nvSpPr>
        <p:spPr>
          <a:xfrm>
            <a:off x="7041232" y="-690946"/>
            <a:ext cx="2476500" cy="47672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n-NZ" sz="1100" dirty="0" smtClean="0">
                <a:effectLst/>
                <a:latin typeface="Arial"/>
                <a:ea typeface="Times New Roman"/>
              </a:rPr>
              <a:t>Complaints procedures are evident and transparent.</a:t>
            </a:r>
            <a:endParaRPr lang="en-NZ" dirty="0"/>
          </a:p>
        </p:txBody>
      </p:sp>
      <p:sp>
        <p:nvSpPr>
          <p:cNvPr id="9" name="Rounded Rectangle 8"/>
          <p:cNvSpPr/>
          <p:nvPr/>
        </p:nvSpPr>
        <p:spPr>
          <a:xfrm>
            <a:off x="10209584" y="5542729"/>
            <a:ext cx="2476500" cy="47672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en-NZ" sz="1100" dirty="0" smtClean="0">
                <a:effectLst/>
                <a:latin typeface="Arial"/>
                <a:ea typeface="Times New Roman"/>
              </a:rPr>
              <a:t>Facilitators/teachers are generally prepared for class.</a:t>
            </a:r>
            <a:endParaRPr lang="en-NZ" sz="1100" dirty="0">
              <a:effectLst/>
              <a:latin typeface="Arial"/>
              <a:ea typeface="Times New Roman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0209584" y="6418584"/>
            <a:ext cx="2476500" cy="66401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en-NZ" sz="1100" dirty="0" smtClean="0">
                <a:effectLst/>
                <a:latin typeface="Arial"/>
                <a:ea typeface="Times New Roman"/>
              </a:rPr>
              <a:t>Facilitators/teachers are prepared to assist student learning out of class time.</a:t>
            </a:r>
            <a:endParaRPr lang="en-NZ" sz="1100" dirty="0">
              <a:effectLst/>
              <a:latin typeface="Arial"/>
              <a:ea typeface="Times New Roman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0072080" y="37207"/>
            <a:ext cx="2476500" cy="47672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en-NZ" sz="1100" dirty="0" smtClean="0">
                <a:effectLst/>
                <a:latin typeface="Arial"/>
                <a:ea typeface="Times New Roman"/>
              </a:rPr>
              <a:t>Facilitators/teachers show respect to learners.</a:t>
            </a:r>
            <a:endParaRPr lang="en-NZ" sz="1100" dirty="0">
              <a:effectLst/>
              <a:latin typeface="Arial"/>
              <a:ea typeface="Times New Roman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2486326" y="7007765"/>
            <a:ext cx="2476500" cy="47672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en-NZ" sz="1100" dirty="0" smtClean="0">
                <a:effectLst/>
                <a:latin typeface="Arial"/>
                <a:ea typeface="Times New Roman"/>
              </a:rPr>
              <a:t>Institutional communication with learners is maintained.</a:t>
            </a:r>
            <a:endParaRPr lang="en-NZ" sz="1100" dirty="0">
              <a:effectLst/>
              <a:latin typeface="Arial"/>
              <a:ea typeface="Times New Roman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10209584" y="4130302"/>
            <a:ext cx="2476500" cy="47672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en-NZ" sz="1100" dirty="0" smtClean="0">
                <a:effectLst/>
                <a:latin typeface="Arial"/>
                <a:ea typeface="Times New Roman"/>
              </a:rPr>
              <a:t>Institutions policy permits and encourages freedom of expression.</a:t>
            </a:r>
            <a:endParaRPr lang="en-NZ" sz="1100" dirty="0">
              <a:effectLst/>
              <a:latin typeface="Arial"/>
              <a:ea typeface="Times New Roman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-2559313" y="3601777"/>
            <a:ext cx="2476500" cy="47672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en-NZ" sz="1100" dirty="0" smtClean="0">
                <a:effectLst/>
                <a:latin typeface="Arial"/>
                <a:ea typeface="Times New Roman"/>
              </a:rPr>
              <a:t>Learning involves out of class experiences.</a:t>
            </a:r>
            <a:endParaRPr lang="en-NZ" sz="1100" dirty="0">
              <a:effectLst/>
              <a:latin typeface="Arial"/>
              <a:ea typeface="Times New Roman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-2559313" y="2376560"/>
            <a:ext cx="2476500" cy="66401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en-NZ" sz="1100" dirty="0" smtClean="0">
                <a:effectLst/>
                <a:latin typeface="Arial"/>
                <a:ea typeface="Times New Roman"/>
              </a:rPr>
              <a:t>Policies are attainable in an appropriate location such as Intranet.</a:t>
            </a:r>
            <a:endParaRPr lang="en-NZ" sz="1100" dirty="0">
              <a:effectLst/>
              <a:latin typeface="Arial"/>
              <a:ea typeface="Times New Roman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3694488" y="-864061"/>
            <a:ext cx="2476500" cy="47672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en-NZ" sz="1100" dirty="0" smtClean="0">
                <a:effectLst/>
                <a:latin typeface="Arial"/>
                <a:ea typeface="Times New Roman"/>
              </a:rPr>
              <a:t>Space is available for independent student study.</a:t>
            </a:r>
            <a:endParaRPr lang="en-NZ" sz="1100" dirty="0">
              <a:effectLst/>
              <a:latin typeface="Arial"/>
              <a:ea typeface="Times New Roman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8121352" y="7195050"/>
            <a:ext cx="2169122" cy="28944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NZ" sz="1100" dirty="0" smtClean="0">
                <a:effectLst/>
                <a:latin typeface="Arial"/>
                <a:ea typeface="Times New Roman"/>
              </a:rPr>
              <a:t>Staff are dressed appropriately.</a:t>
            </a:r>
            <a:endParaRPr lang="en-NZ" sz="1100" dirty="0">
              <a:effectLst/>
              <a:latin typeface="Arial"/>
              <a:ea typeface="Times New Roman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10209584" y="1073856"/>
            <a:ext cx="2476500" cy="47672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en-NZ" sz="1100" dirty="0" smtClean="0">
                <a:effectLst/>
                <a:latin typeface="Arial"/>
                <a:ea typeface="Times New Roman"/>
              </a:rPr>
              <a:t>Staff are welcoming, friendly and approachable.</a:t>
            </a:r>
            <a:endParaRPr lang="en-NZ" sz="1100" dirty="0">
              <a:effectLst/>
              <a:latin typeface="Arial"/>
              <a:ea typeface="Times New Roman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10280556" y="3343744"/>
            <a:ext cx="2109237" cy="28944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NZ" sz="1100" dirty="0" smtClean="0">
                <a:effectLst/>
                <a:latin typeface="Arial"/>
                <a:ea typeface="Times New Roman"/>
              </a:rPr>
              <a:t>Student handbook is provided.</a:t>
            </a:r>
            <a:endParaRPr lang="en-NZ" sz="1100" dirty="0">
              <a:effectLst/>
              <a:latin typeface="Arial"/>
              <a:ea typeface="Times New Roman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-2588605" y="4607028"/>
            <a:ext cx="2476500" cy="47672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en-NZ" sz="1100" dirty="0" smtClean="0">
                <a:effectLst/>
                <a:latin typeface="Arial"/>
                <a:ea typeface="Times New Roman"/>
              </a:rPr>
              <a:t>Student work is returned within appropriate time frames.</a:t>
            </a:r>
            <a:endParaRPr lang="en-NZ" sz="1100" dirty="0">
              <a:effectLst/>
              <a:latin typeface="Arial"/>
              <a:ea typeface="Times New Roman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5241032" y="7101408"/>
            <a:ext cx="2476500" cy="47672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en-NZ" sz="1100" dirty="0" smtClean="0">
                <a:effectLst/>
                <a:latin typeface="Arial"/>
                <a:ea typeface="Times New Roman"/>
              </a:rPr>
              <a:t>Students are encouraged to participate collaboratively.</a:t>
            </a:r>
            <a:endParaRPr lang="en-NZ" sz="1100" dirty="0">
              <a:effectLst/>
              <a:latin typeface="Arial"/>
              <a:ea typeface="Times New Roman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-2651649" y="6019455"/>
            <a:ext cx="2476500" cy="47672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en-NZ" sz="1100" dirty="0" smtClean="0">
                <a:effectLst/>
                <a:latin typeface="Arial"/>
                <a:ea typeface="Times New Roman"/>
              </a:rPr>
              <a:t>The institution’s grounds are welcoming.</a:t>
            </a:r>
            <a:endParaRPr lang="en-NZ" sz="1100" dirty="0">
              <a:effectLst/>
              <a:latin typeface="Arial"/>
              <a:ea typeface="Times New Roman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-2751856" y="1416800"/>
            <a:ext cx="2476500" cy="47672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n-NZ" sz="1100" dirty="0" smtClean="0">
                <a:effectLst/>
                <a:latin typeface="Arial"/>
                <a:ea typeface="Times New Roman"/>
              </a:rPr>
              <a:t>The learning environment is welcoming, clean and bright.</a:t>
            </a:r>
            <a:endParaRPr lang="en-NZ" dirty="0"/>
          </a:p>
        </p:txBody>
      </p:sp>
      <p:sp>
        <p:nvSpPr>
          <p:cNvPr id="24" name="Rounded Rectangle 23"/>
          <p:cNvSpPr/>
          <p:nvPr/>
        </p:nvSpPr>
        <p:spPr>
          <a:xfrm>
            <a:off x="10209584" y="2372317"/>
            <a:ext cx="2476500" cy="47672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en-NZ" sz="1100" dirty="0" smtClean="0">
                <a:effectLst/>
                <a:latin typeface="Arial"/>
                <a:ea typeface="Times New Roman"/>
              </a:rPr>
              <a:t>Bulletin boards are kept tidy and up-to-date.</a:t>
            </a:r>
            <a:endParaRPr lang="en-NZ" sz="1100" dirty="0">
              <a:effectLst/>
              <a:latin typeface="Arial"/>
              <a:ea typeface="Times New Roman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-2751856" y="597130"/>
            <a:ext cx="2476500" cy="47672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en-NZ" sz="1100" dirty="0" smtClean="0">
                <a:effectLst/>
                <a:latin typeface="Arial"/>
                <a:ea typeface="Times New Roman"/>
              </a:rPr>
              <a:t>Assessments are marked according to fair and equitable criteria.</a:t>
            </a:r>
            <a:endParaRPr lang="en-NZ" sz="1100" dirty="0">
              <a:effectLst/>
              <a:latin typeface="Arial"/>
              <a:ea typeface="Times New Roman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-2180912" y="-747464"/>
            <a:ext cx="2476500" cy="66401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en-NZ" sz="1100" dirty="0" smtClean="0">
                <a:effectLst/>
                <a:latin typeface="Arial"/>
                <a:ea typeface="Times New Roman"/>
              </a:rPr>
              <a:t>A printed copy of the material covered in the lecture was handed to the students.</a:t>
            </a:r>
            <a:endParaRPr lang="en-NZ" sz="1100" dirty="0">
              <a:effectLst/>
              <a:latin typeface="Arial"/>
              <a:ea typeface="Times New Roman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811238" y="-701764"/>
            <a:ext cx="2476500" cy="47672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en-NZ" sz="1100" dirty="0" smtClean="0">
                <a:effectLst/>
                <a:latin typeface="Arial"/>
                <a:ea typeface="Times New Roman"/>
              </a:rPr>
              <a:t>There is a wellness program within the institution.</a:t>
            </a:r>
            <a:endParaRPr lang="en-NZ" sz="1100" dirty="0">
              <a:effectLst/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66669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3969173" y="3783566"/>
            <a:ext cx="1707847" cy="28944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NZ" sz="1100" dirty="0" smtClean="0">
                <a:effectLst/>
                <a:latin typeface="Arial"/>
                <a:ea typeface="Times New Roman"/>
              </a:rPr>
              <a:t>Car parking is available.</a:t>
            </a:r>
            <a:endParaRPr lang="en-NZ" dirty="0"/>
          </a:p>
        </p:txBody>
      </p:sp>
      <p:sp>
        <p:nvSpPr>
          <p:cNvPr id="7" name="Rounded Rectangle 6"/>
          <p:cNvSpPr/>
          <p:nvPr/>
        </p:nvSpPr>
        <p:spPr>
          <a:xfrm>
            <a:off x="7178736" y="5092984"/>
            <a:ext cx="2201492" cy="28944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NZ" sz="1100" dirty="0" smtClean="0">
                <a:effectLst/>
                <a:latin typeface="Arial"/>
                <a:ea typeface="Times New Roman"/>
              </a:rPr>
              <a:t>Classes start and finish on time.</a:t>
            </a:r>
            <a:endParaRPr lang="en-NZ" dirty="0"/>
          </a:p>
        </p:txBody>
      </p:sp>
      <p:sp>
        <p:nvSpPr>
          <p:cNvPr id="8" name="Rounded Rectangle 7"/>
          <p:cNvSpPr/>
          <p:nvPr/>
        </p:nvSpPr>
        <p:spPr>
          <a:xfrm>
            <a:off x="7041232" y="235134"/>
            <a:ext cx="2476500" cy="47672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n-NZ" sz="1100" dirty="0" smtClean="0">
                <a:effectLst/>
                <a:latin typeface="Arial"/>
                <a:ea typeface="Times New Roman"/>
              </a:rPr>
              <a:t>Complaints procedures are evident and transparent.</a:t>
            </a:r>
            <a:endParaRPr lang="en-NZ" dirty="0"/>
          </a:p>
        </p:txBody>
      </p:sp>
      <p:sp>
        <p:nvSpPr>
          <p:cNvPr id="9" name="Rounded Rectangle 8"/>
          <p:cNvSpPr/>
          <p:nvPr/>
        </p:nvSpPr>
        <p:spPr>
          <a:xfrm>
            <a:off x="7113320" y="5877272"/>
            <a:ext cx="2476500" cy="47672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en-NZ" sz="1100" dirty="0" smtClean="0">
                <a:effectLst/>
                <a:latin typeface="Arial"/>
                <a:ea typeface="Times New Roman"/>
              </a:rPr>
              <a:t>Facilitators/teachers are generally prepared for class.</a:t>
            </a:r>
            <a:endParaRPr lang="en-NZ" sz="1100" dirty="0">
              <a:effectLst/>
              <a:latin typeface="Arial"/>
              <a:ea typeface="Times New Roman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3584848" y="5883035"/>
            <a:ext cx="2476500" cy="66401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en-NZ" sz="1100" dirty="0" smtClean="0">
                <a:effectLst/>
                <a:latin typeface="Arial"/>
                <a:ea typeface="Times New Roman"/>
              </a:rPr>
              <a:t>Facilitators/teachers are prepared to assist student learning out of class time.</a:t>
            </a:r>
            <a:endParaRPr lang="en-NZ" sz="1100" dirty="0">
              <a:effectLst/>
              <a:latin typeface="Arial"/>
              <a:ea typeface="Times New Roman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7041232" y="1206704"/>
            <a:ext cx="2476500" cy="47672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en-NZ" sz="1100" dirty="0" smtClean="0">
                <a:effectLst/>
                <a:latin typeface="Arial"/>
                <a:ea typeface="Times New Roman"/>
              </a:rPr>
              <a:t>Facilitators/teachers show respect to learners.</a:t>
            </a:r>
            <a:endParaRPr lang="en-NZ" sz="1100" dirty="0">
              <a:effectLst/>
              <a:latin typeface="Arial"/>
              <a:ea typeface="Times New Roman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3584848" y="2009350"/>
            <a:ext cx="2476500" cy="47672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en-NZ" sz="1100" dirty="0" smtClean="0">
                <a:effectLst/>
                <a:latin typeface="Arial"/>
                <a:ea typeface="Times New Roman"/>
              </a:rPr>
              <a:t>Institutional communication with learners is maintained.</a:t>
            </a:r>
            <a:endParaRPr lang="en-NZ" sz="1100" dirty="0">
              <a:effectLst/>
              <a:latin typeface="Arial"/>
              <a:ea typeface="Times New Roman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7041232" y="4121414"/>
            <a:ext cx="2476500" cy="47672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en-NZ" sz="1100" dirty="0" smtClean="0">
                <a:effectLst/>
                <a:latin typeface="Arial"/>
                <a:ea typeface="Times New Roman"/>
              </a:rPr>
              <a:t>Institutions policy permits and encourages freedom of expression.</a:t>
            </a:r>
            <a:endParaRPr lang="en-NZ" sz="1100" dirty="0">
              <a:effectLst/>
              <a:latin typeface="Arial"/>
              <a:ea typeface="Times New Roman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200472" y="4275247"/>
            <a:ext cx="2476500" cy="47672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en-NZ" sz="1100" dirty="0" smtClean="0">
                <a:effectLst/>
                <a:latin typeface="Arial"/>
                <a:ea typeface="Times New Roman"/>
              </a:rPr>
              <a:t>Learning involves out of class experiences.</a:t>
            </a:r>
            <a:endParaRPr lang="en-NZ" sz="1100" dirty="0">
              <a:effectLst/>
              <a:latin typeface="Arial"/>
              <a:ea typeface="Times New Roman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200472" y="3173565"/>
            <a:ext cx="2476500" cy="66401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en-NZ" sz="1100" dirty="0" smtClean="0">
                <a:effectLst/>
                <a:latin typeface="Arial"/>
                <a:ea typeface="Times New Roman"/>
              </a:rPr>
              <a:t>Policies are attainable in an appropriate location such as Intranet.</a:t>
            </a:r>
            <a:endParaRPr lang="en-NZ" sz="1100" dirty="0">
              <a:effectLst/>
              <a:latin typeface="Arial"/>
              <a:ea typeface="Times New Roman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3584848" y="1122242"/>
            <a:ext cx="2476500" cy="47672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en-NZ" sz="1100" dirty="0" smtClean="0">
                <a:effectLst/>
                <a:latin typeface="Arial"/>
                <a:ea typeface="Times New Roman"/>
              </a:rPr>
              <a:t>Space is available for independent student study.</a:t>
            </a:r>
            <a:endParaRPr lang="en-NZ" sz="1100" dirty="0">
              <a:effectLst/>
              <a:latin typeface="Arial"/>
              <a:ea typeface="Times New Roman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3738536" y="5183212"/>
            <a:ext cx="2169122" cy="28944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NZ" sz="1100" dirty="0" smtClean="0">
                <a:effectLst/>
                <a:latin typeface="Arial"/>
                <a:ea typeface="Times New Roman"/>
              </a:rPr>
              <a:t>Staff are dressed appropriately.</a:t>
            </a:r>
            <a:endParaRPr lang="en-NZ" sz="1100" dirty="0">
              <a:effectLst/>
              <a:latin typeface="Arial"/>
              <a:ea typeface="Times New Roman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041232" y="2178274"/>
            <a:ext cx="2476500" cy="47672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en-NZ" sz="1100" dirty="0" smtClean="0">
                <a:effectLst/>
                <a:latin typeface="Arial"/>
                <a:ea typeface="Times New Roman"/>
              </a:rPr>
              <a:t>Staff are welcoming, friendly and approachable.</a:t>
            </a:r>
            <a:endParaRPr lang="en-NZ" sz="1100" dirty="0">
              <a:effectLst/>
              <a:latin typeface="Arial"/>
              <a:ea typeface="Times New Roman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3738536" y="4483389"/>
            <a:ext cx="2109237" cy="28944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NZ" sz="1100" dirty="0" smtClean="0">
                <a:effectLst/>
                <a:latin typeface="Arial"/>
                <a:ea typeface="Times New Roman"/>
              </a:rPr>
              <a:t>Student handbook is provided.</a:t>
            </a:r>
            <a:endParaRPr lang="en-NZ" sz="1100" dirty="0">
              <a:effectLst/>
              <a:latin typeface="Arial"/>
              <a:ea typeface="Times New Roman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200472" y="5189643"/>
            <a:ext cx="2476500" cy="47672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en-NZ" sz="1100" dirty="0" smtClean="0">
                <a:effectLst/>
                <a:latin typeface="Arial"/>
                <a:ea typeface="Times New Roman"/>
              </a:rPr>
              <a:t>Student work is returned within appropriate time frames.</a:t>
            </a:r>
            <a:endParaRPr lang="en-NZ" sz="1100" dirty="0">
              <a:effectLst/>
              <a:latin typeface="Arial"/>
              <a:ea typeface="Times New Roman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3584847" y="2896458"/>
            <a:ext cx="2476500" cy="47672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en-NZ" sz="1100" dirty="0" smtClean="0">
                <a:effectLst/>
                <a:latin typeface="Arial"/>
                <a:ea typeface="Times New Roman"/>
              </a:rPr>
              <a:t>Students are encouraged to participate collaboratively.</a:t>
            </a:r>
            <a:endParaRPr lang="en-NZ" sz="1100" dirty="0">
              <a:effectLst/>
              <a:latin typeface="Arial"/>
              <a:ea typeface="Times New Roman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200472" y="6104037"/>
            <a:ext cx="2476500" cy="47672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en-NZ" sz="1100" dirty="0" smtClean="0">
                <a:effectLst/>
                <a:latin typeface="Arial"/>
                <a:ea typeface="Times New Roman"/>
              </a:rPr>
              <a:t>The institution’s grounds are welcoming.</a:t>
            </a:r>
            <a:endParaRPr lang="en-NZ" sz="1100" dirty="0">
              <a:effectLst/>
              <a:latin typeface="Arial"/>
              <a:ea typeface="Times New Roman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200472" y="2259169"/>
            <a:ext cx="2476500" cy="47672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n-NZ" sz="1100" dirty="0" smtClean="0">
                <a:effectLst/>
                <a:latin typeface="Arial"/>
                <a:ea typeface="Times New Roman"/>
              </a:rPr>
              <a:t>The learning environment is welcoming, clean and bright.</a:t>
            </a:r>
            <a:endParaRPr lang="en-NZ" dirty="0"/>
          </a:p>
        </p:txBody>
      </p:sp>
      <p:sp>
        <p:nvSpPr>
          <p:cNvPr id="24" name="Rounded Rectangle 23"/>
          <p:cNvSpPr/>
          <p:nvPr/>
        </p:nvSpPr>
        <p:spPr>
          <a:xfrm>
            <a:off x="7041232" y="3149844"/>
            <a:ext cx="2476500" cy="47672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en-NZ" sz="1100" dirty="0" smtClean="0">
                <a:effectLst/>
                <a:latin typeface="Arial"/>
                <a:ea typeface="Times New Roman"/>
              </a:rPr>
              <a:t>Bulletin boards are kept tidy and up-to-date.</a:t>
            </a:r>
            <a:endParaRPr lang="en-NZ" sz="1100" dirty="0">
              <a:effectLst/>
              <a:latin typeface="Arial"/>
              <a:ea typeface="Times New Roman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200472" y="1344773"/>
            <a:ext cx="2476500" cy="47672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en-NZ" sz="1100" dirty="0" smtClean="0">
                <a:effectLst/>
                <a:latin typeface="Arial"/>
                <a:ea typeface="Times New Roman"/>
              </a:rPr>
              <a:t>Assessments are marked according to fair and equitable criteria.</a:t>
            </a:r>
            <a:endParaRPr lang="en-NZ" sz="1100" dirty="0">
              <a:effectLst/>
              <a:latin typeface="Arial"/>
              <a:ea typeface="Times New Roman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200472" y="243091"/>
            <a:ext cx="2476500" cy="66401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en-NZ" sz="1100" dirty="0" smtClean="0">
                <a:effectLst/>
                <a:latin typeface="Arial"/>
                <a:ea typeface="Times New Roman"/>
              </a:rPr>
              <a:t>A printed copy of the material covered in the lecture was handed to the students.</a:t>
            </a:r>
            <a:endParaRPr lang="en-NZ" sz="1100" dirty="0">
              <a:effectLst/>
              <a:latin typeface="Arial"/>
              <a:ea typeface="Times New Roman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3584848" y="235134"/>
            <a:ext cx="2476500" cy="47672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en-NZ" sz="1100" dirty="0" smtClean="0">
                <a:effectLst/>
                <a:latin typeface="Arial"/>
                <a:ea typeface="Times New Roman"/>
              </a:rPr>
              <a:t>There is a wellness program within the institution.</a:t>
            </a:r>
            <a:endParaRPr lang="en-NZ" sz="1100" dirty="0">
              <a:effectLst/>
              <a:latin typeface="Arial"/>
              <a:ea typeface="Times New Roman"/>
            </a:endParaRPr>
          </a:p>
        </p:txBody>
      </p:sp>
      <p:sp>
        <p:nvSpPr>
          <p:cNvPr id="28" name="Rounded Rectangle 27"/>
          <p:cNvSpPr/>
          <p:nvPr/>
        </p:nvSpPr>
        <p:spPr>
          <a:xfrm rot="16200000">
            <a:off x="1899216" y="1266962"/>
            <a:ext cx="2476500" cy="66401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Aft>
                <a:spcPts val="0"/>
              </a:spcAft>
            </a:pPr>
            <a:endParaRPr lang="en-NZ" sz="1100" dirty="0" smtClean="0">
              <a:effectLst/>
              <a:latin typeface="Arial"/>
              <a:ea typeface="Times New Roman"/>
            </a:endParaRPr>
          </a:p>
          <a:p>
            <a:pPr>
              <a:spcAft>
                <a:spcPts val="0"/>
              </a:spcAft>
            </a:pPr>
            <a:endParaRPr lang="en-NZ" sz="1100" dirty="0">
              <a:latin typeface="Arial"/>
              <a:ea typeface="Times New Roman"/>
            </a:endParaRPr>
          </a:p>
          <a:p>
            <a:pPr>
              <a:spcAft>
                <a:spcPts val="0"/>
              </a:spcAft>
            </a:pPr>
            <a:endParaRPr lang="en-NZ" sz="1100" dirty="0">
              <a:effectLst/>
              <a:latin typeface="Arial"/>
              <a:ea typeface="Times New Roman"/>
            </a:endParaRPr>
          </a:p>
        </p:txBody>
      </p:sp>
      <p:sp>
        <p:nvSpPr>
          <p:cNvPr id="29" name="Rounded Rectangle 28"/>
          <p:cNvSpPr/>
          <p:nvPr/>
        </p:nvSpPr>
        <p:spPr>
          <a:xfrm rot="16200000">
            <a:off x="1926988" y="4378833"/>
            <a:ext cx="2476500" cy="66401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Aft>
                <a:spcPts val="0"/>
              </a:spcAft>
            </a:pPr>
            <a:endParaRPr lang="en-NZ" sz="1100" dirty="0" smtClean="0">
              <a:effectLst/>
              <a:latin typeface="Arial"/>
              <a:ea typeface="Times New Roman"/>
            </a:endParaRPr>
          </a:p>
          <a:p>
            <a:pPr>
              <a:spcAft>
                <a:spcPts val="0"/>
              </a:spcAft>
            </a:pPr>
            <a:endParaRPr lang="en-NZ" sz="1100" dirty="0">
              <a:latin typeface="Arial"/>
              <a:ea typeface="Times New Roman"/>
            </a:endParaRPr>
          </a:p>
          <a:p>
            <a:pPr>
              <a:spcAft>
                <a:spcPts val="0"/>
              </a:spcAft>
            </a:pPr>
            <a:endParaRPr lang="en-NZ" sz="1100" dirty="0">
              <a:effectLst/>
              <a:latin typeface="Arial"/>
              <a:ea typeface="Times New Roman"/>
            </a:endParaRPr>
          </a:p>
        </p:txBody>
      </p:sp>
      <p:sp>
        <p:nvSpPr>
          <p:cNvPr id="30" name="Rounded Rectangle 29"/>
          <p:cNvSpPr/>
          <p:nvPr/>
        </p:nvSpPr>
        <p:spPr>
          <a:xfrm rot="16200000">
            <a:off x="5342900" y="1251130"/>
            <a:ext cx="2476500" cy="66401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Aft>
                <a:spcPts val="0"/>
              </a:spcAft>
            </a:pPr>
            <a:endParaRPr lang="en-NZ" sz="1100" dirty="0" smtClean="0">
              <a:effectLst/>
              <a:latin typeface="Arial"/>
              <a:ea typeface="Times New Roman"/>
            </a:endParaRPr>
          </a:p>
          <a:p>
            <a:pPr>
              <a:spcAft>
                <a:spcPts val="0"/>
              </a:spcAft>
            </a:pPr>
            <a:endParaRPr lang="en-NZ" sz="1100" dirty="0">
              <a:latin typeface="Arial"/>
              <a:ea typeface="Times New Roman"/>
            </a:endParaRPr>
          </a:p>
          <a:p>
            <a:pPr>
              <a:spcAft>
                <a:spcPts val="0"/>
              </a:spcAft>
            </a:pPr>
            <a:endParaRPr lang="en-NZ" sz="1100" dirty="0">
              <a:effectLst/>
              <a:latin typeface="Arial"/>
              <a:ea typeface="Times New Roman"/>
            </a:endParaRPr>
          </a:p>
        </p:txBody>
      </p:sp>
      <p:sp>
        <p:nvSpPr>
          <p:cNvPr id="31" name="Rounded Rectangle 30"/>
          <p:cNvSpPr/>
          <p:nvPr/>
        </p:nvSpPr>
        <p:spPr>
          <a:xfrm rot="16200000">
            <a:off x="5342900" y="4419967"/>
            <a:ext cx="2476500" cy="66401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Aft>
                <a:spcPts val="0"/>
              </a:spcAft>
            </a:pPr>
            <a:endParaRPr lang="en-NZ" sz="1100" dirty="0" smtClean="0">
              <a:effectLst/>
              <a:latin typeface="Arial"/>
              <a:ea typeface="Times New Roman"/>
            </a:endParaRPr>
          </a:p>
          <a:p>
            <a:pPr>
              <a:spcAft>
                <a:spcPts val="0"/>
              </a:spcAft>
            </a:pPr>
            <a:endParaRPr lang="en-NZ" sz="1100" dirty="0">
              <a:latin typeface="Arial"/>
              <a:ea typeface="Times New Roman"/>
            </a:endParaRPr>
          </a:p>
          <a:p>
            <a:pPr>
              <a:spcAft>
                <a:spcPts val="0"/>
              </a:spcAft>
            </a:pPr>
            <a:endParaRPr lang="en-NZ" sz="1100" dirty="0">
              <a:effectLst/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5916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223C1E2F6BEE548834DBE54F9CF129F" ma:contentTypeVersion="19" ma:contentTypeDescription="Create a new document." ma:contentTypeScope="" ma:versionID="cdb684a7486236bf14625f2d0baf6c6b">
  <xsd:schema xmlns:xsd="http://www.w3.org/2001/XMLSchema" xmlns:xs="http://www.w3.org/2001/XMLSchema" xmlns:p="http://schemas.microsoft.com/office/2006/metadata/properties" xmlns:ns2="F9234BC5-676D-41D9-98CB-EAC5CD0817FE" xmlns:ns3="f9234bc5-676d-41d9-98cb-eac5cd0817fe" xmlns:ns4="5f38495e-07f6-4a32-8a89-75bd70548eac" targetNamespace="http://schemas.microsoft.com/office/2006/metadata/properties" ma:root="true" ma:fieldsID="796452430a674cd09022a205ff62dd28" ns2:_="" ns3:_="" ns4:_="">
    <xsd:import namespace="F9234BC5-676D-41D9-98CB-EAC5CD0817FE"/>
    <xsd:import namespace="f9234bc5-676d-41d9-98cb-eac5cd0817fe"/>
    <xsd:import namespace="5f38495e-07f6-4a32-8a89-75bd70548eac"/>
    <xsd:element name="properties">
      <xsd:complexType>
        <xsd:sequence>
          <xsd:element name="documentManagement">
            <xsd:complexType>
              <xsd:all>
                <xsd:element ref="ns2:ModifiedByJobTitle" minOccurs="0"/>
                <xsd:element ref="ns3:e5907546988c4e8c9baabef7a7152e87" minOccurs="0"/>
                <xsd:element ref="ns3:TaxCatchAll" minOccurs="0"/>
                <xsd:element ref="ns3:TaxCatchAllLabel" minOccurs="0"/>
                <xsd:element ref="ns4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234BC5-676D-41D9-98CB-EAC5CD0817FE" elementFormDefault="qualified">
    <xsd:import namespace="http://schemas.microsoft.com/office/2006/documentManagement/types"/>
    <xsd:import namespace="http://schemas.microsoft.com/office/infopath/2007/PartnerControls"/>
    <xsd:element name="ModifiedByJobTitle" ma:index="8" nillable="true" ma:displayName="ModifiedByJobTitle" ma:internalName="ModifiedByJobTitle" ma:readOnly="fals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234bc5-676d-41d9-98cb-eac5cd0817fe" elementFormDefault="qualified">
    <xsd:import namespace="http://schemas.microsoft.com/office/2006/documentManagement/types"/>
    <xsd:import namespace="http://schemas.microsoft.com/office/infopath/2007/PartnerControls"/>
    <xsd:element name="e5907546988c4e8c9baabef7a7152e87" ma:index="9" nillable="true" ma:taxonomy="true" ma:internalName="e5907546988c4e8c9baabef7a7152e87" ma:taxonomyFieldName="Classified" ma:displayName="Classified" ma:readOnly="false" ma:default="1;#Document|2bc295bf-0bf1-44d1-9b2a-e81c04385a3a" ma:fieldId="{e5907546-988c-4e8c-9baa-bef7a7152e87}" ma:sspId="320c34e5-3de5-4711-b8de-78f3088d3d03" ma:termSetId="ec34cdfc-97bc-4c18-8bbe-bf211122e52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ad89f02a-c897-4dec-a134-c0ab831a102f}" ma:internalName="TaxCatchAll" ma:showField="CatchAllData" ma:web="5f38495e-07f6-4a32-8a89-75bd70548ea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1" nillable="true" ma:displayName="Taxonomy Catch All Column1" ma:hidden="true" ma:list="{ad89f02a-c897-4dec-a134-c0ab831a102f}" ma:internalName="TaxCatchAllLabel" ma:readOnly="true" ma:showField="CatchAllDataLabel" ma:web="5f38495e-07f6-4a32-8a89-75bd70548ea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38495e-07f6-4a32-8a89-75bd70548eac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320c34e5-3de5-4711-b8de-78f3088d3d03" ContentTypeId="0x0101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odifiedByJobTitle xmlns="F9234BC5-676D-41D9-98CB-EAC5CD0817FE" xsi:nil="true"/>
    <TaxCatchAll xmlns="f9234bc5-676d-41d9-98cb-eac5cd0817fe">
      <Value>1</Value>
    </TaxCatchAll>
    <e5907546988c4e8c9baabef7a7152e87 xmlns="f9234bc5-676d-41d9-98cb-eac5cd0817fe">
      <Terms xmlns="http://schemas.microsoft.com/office/infopath/2007/PartnerControls">
        <TermInfo xmlns="http://schemas.microsoft.com/office/infopath/2007/PartnerControls">
          <TermName xmlns="http://schemas.microsoft.com/office/infopath/2007/PartnerControls">Document</TermName>
          <TermId xmlns="http://schemas.microsoft.com/office/infopath/2007/PartnerControls">2bc295bf-0bf1-44d1-9b2a-e81c04385a3a</TermId>
        </TermInfo>
      </Terms>
    </e5907546988c4e8c9baabef7a7152e87>
  </documentManagement>
</p:properties>
</file>

<file path=customXml/itemProps1.xml><?xml version="1.0" encoding="utf-8"?>
<ds:datastoreItem xmlns:ds="http://schemas.openxmlformats.org/officeDocument/2006/customXml" ds:itemID="{BE68E81E-4768-4B0E-80A0-D1A509FD8552}"/>
</file>

<file path=customXml/itemProps2.xml><?xml version="1.0" encoding="utf-8"?>
<ds:datastoreItem xmlns:ds="http://schemas.openxmlformats.org/officeDocument/2006/customXml" ds:itemID="{2383DB86-F355-436D-920C-8584C5D6E067}"/>
</file>

<file path=customXml/itemProps3.xml><?xml version="1.0" encoding="utf-8"?>
<ds:datastoreItem xmlns:ds="http://schemas.openxmlformats.org/officeDocument/2006/customXml" ds:itemID="{10817023-A0F1-4ABC-9E6E-DE666D1219B3}"/>
</file>

<file path=customXml/itemProps4.xml><?xml version="1.0" encoding="utf-8"?>
<ds:datastoreItem xmlns:ds="http://schemas.openxmlformats.org/officeDocument/2006/customXml" ds:itemID="{9AE1E2E3-4FA1-47BF-8EE7-DCC45485AF9B}"/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583</Words>
  <Application>Microsoft Office PowerPoint</Application>
  <PresentationFormat>A4 Paper (210x297 mm)</PresentationFormat>
  <Paragraphs>70</Paragraphs>
  <Slides>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Waikato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Jeremy Briggs</dc:creator>
  <cp:lastModifiedBy>Jeremy Briggs</cp:lastModifiedBy>
  <cp:revision>7</cp:revision>
  <dcterms:created xsi:type="dcterms:W3CDTF">2014-06-19T04:25:08Z</dcterms:created>
  <dcterms:modified xsi:type="dcterms:W3CDTF">2014-06-22T23:08:32Z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0x0101002223C1E2F6BEE548834DBE54F9CF129F</vt:lpwstr>
  </property>
  <property fmtid="{D5CDD505-2E9C-101B-9397-08002B2CF9AE}" pid="3" name="Classified">
    <vt:lpwstr>1;#Document|2bc295bf-0bf1-44d1-9b2a-e81c04385a3a</vt:lpwstr>
  </property>
</Properties>
</file>