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57" r:id="rId6"/>
    <p:sldId id="260" r:id="rId7"/>
    <p:sldId id="379" r:id="rId8"/>
    <p:sldId id="389" r:id="rId9"/>
    <p:sldId id="390" r:id="rId10"/>
    <p:sldId id="284" r:id="rId11"/>
    <p:sldId id="391" r:id="rId12"/>
    <p:sldId id="392" r:id="rId13"/>
    <p:sldId id="368" r:id="rId14"/>
    <p:sldId id="371" r:id="rId15"/>
    <p:sldId id="369" r:id="rId16"/>
    <p:sldId id="384" r:id="rId17"/>
    <p:sldId id="385" r:id="rId18"/>
    <p:sldId id="386" r:id="rId19"/>
    <p:sldId id="387" r:id="rId20"/>
    <p:sldId id="388" r:id="rId21"/>
    <p:sldId id="378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75591-436C-F845-8FA6-C93FA989171D}" v="7" dt="2019-07-07T08:07:02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77107" autoAdjust="0"/>
  </p:normalViewPr>
  <p:slideViewPr>
    <p:cSldViewPr snapToGrid="0" snapToObjects="1">
      <p:cViewPr varScale="1">
        <p:scale>
          <a:sx n="119" d="100"/>
          <a:sy n="119" d="100"/>
        </p:scale>
        <p:origin x="163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D8961-C43F-45EE-8049-AAAA286A0DD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BB409-9A4B-4C0C-82EA-F902F800F7BB}">
      <dgm:prSet phldrT="[Text]"/>
      <dgm:spPr/>
      <dgm:t>
        <a:bodyPr/>
        <a:lstStyle/>
        <a:p>
          <a:r>
            <a:rPr lang="en-US" dirty="0"/>
            <a:t>FAMILY	</a:t>
          </a:r>
        </a:p>
      </dgm:t>
    </dgm:pt>
    <dgm:pt modelId="{DA6967DD-8010-414C-B2ED-7287F8269743}" type="parTrans" cxnId="{CF4C765B-8A43-4543-8B84-B90DE4B9AE98}">
      <dgm:prSet/>
      <dgm:spPr/>
      <dgm:t>
        <a:bodyPr/>
        <a:lstStyle/>
        <a:p>
          <a:endParaRPr lang="en-US"/>
        </a:p>
      </dgm:t>
    </dgm:pt>
    <dgm:pt modelId="{DC6E536E-18AB-47F7-843F-BA223455D662}" type="sibTrans" cxnId="{CF4C765B-8A43-4543-8B84-B90DE4B9AE98}">
      <dgm:prSet/>
      <dgm:spPr/>
      <dgm:t>
        <a:bodyPr/>
        <a:lstStyle/>
        <a:p>
          <a:endParaRPr lang="en-US"/>
        </a:p>
      </dgm:t>
    </dgm:pt>
    <dgm:pt modelId="{BF8A1064-0BC7-4A75-ACE4-9A1C9390426E}">
      <dgm:prSet phldrT="[Text]"/>
      <dgm:spPr/>
      <dgm:t>
        <a:bodyPr/>
        <a:lstStyle/>
        <a:p>
          <a:r>
            <a:rPr lang="en-US"/>
            <a:t>INTERESTS</a:t>
          </a:r>
        </a:p>
      </dgm:t>
    </dgm:pt>
    <dgm:pt modelId="{DA2F5CB3-440D-4737-84AA-7AB7591C80CA}" type="parTrans" cxnId="{3D8B4864-194E-46F1-AE58-FA66FF92214B}">
      <dgm:prSet/>
      <dgm:spPr/>
      <dgm:t>
        <a:bodyPr/>
        <a:lstStyle/>
        <a:p>
          <a:endParaRPr lang="en-US"/>
        </a:p>
      </dgm:t>
    </dgm:pt>
    <dgm:pt modelId="{2B6294A1-1CAC-4F7A-BAD5-3567FF89045A}" type="sibTrans" cxnId="{3D8B4864-194E-46F1-AE58-FA66FF92214B}">
      <dgm:prSet/>
      <dgm:spPr/>
      <dgm:t>
        <a:bodyPr/>
        <a:lstStyle/>
        <a:p>
          <a:endParaRPr lang="en-US"/>
        </a:p>
      </dgm:t>
    </dgm:pt>
    <dgm:pt modelId="{723A1078-F5A7-45DD-A266-E1AA80CB3BFF}">
      <dgm:prSet phldrT="[Text]"/>
      <dgm:spPr/>
      <dgm:t>
        <a:bodyPr/>
        <a:lstStyle/>
        <a:p>
          <a:r>
            <a:rPr lang="en-US"/>
            <a:t>HERTIAGE</a:t>
          </a:r>
        </a:p>
      </dgm:t>
    </dgm:pt>
    <dgm:pt modelId="{385B2B31-9BE3-47ED-9682-FFA9B2FFE3A5}" type="parTrans" cxnId="{0E3B9D55-FE01-4F0C-B94E-4FDE1810C059}">
      <dgm:prSet/>
      <dgm:spPr/>
      <dgm:t>
        <a:bodyPr/>
        <a:lstStyle/>
        <a:p>
          <a:endParaRPr lang="en-US"/>
        </a:p>
      </dgm:t>
    </dgm:pt>
    <dgm:pt modelId="{31D950AB-73EC-4C09-8A63-8AEB759FDFA6}" type="sibTrans" cxnId="{0E3B9D55-FE01-4F0C-B94E-4FDE1810C059}">
      <dgm:prSet/>
      <dgm:spPr/>
      <dgm:t>
        <a:bodyPr/>
        <a:lstStyle/>
        <a:p>
          <a:endParaRPr lang="en-US"/>
        </a:p>
      </dgm:t>
    </dgm:pt>
    <dgm:pt modelId="{E20C45E6-8707-4CDF-92EC-5B032372AFC7}">
      <dgm:prSet phldrT="[Text]"/>
      <dgm:spPr/>
      <dgm:t>
        <a:bodyPr/>
        <a:lstStyle/>
        <a:p>
          <a:r>
            <a:rPr lang="en-US"/>
            <a:t>CAREER</a:t>
          </a:r>
        </a:p>
      </dgm:t>
    </dgm:pt>
    <dgm:pt modelId="{914DA585-C1AA-4073-977E-C711EDBC1A30}" type="parTrans" cxnId="{F3306503-BC45-4F22-A2EA-79C8F15B4AFC}">
      <dgm:prSet/>
      <dgm:spPr/>
      <dgm:t>
        <a:bodyPr/>
        <a:lstStyle/>
        <a:p>
          <a:endParaRPr lang="en-US"/>
        </a:p>
      </dgm:t>
    </dgm:pt>
    <dgm:pt modelId="{D60D2431-AE58-4CC4-9199-FDEDEEC489DA}" type="sibTrans" cxnId="{F3306503-BC45-4F22-A2EA-79C8F15B4AFC}">
      <dgm:prSet/>
      <dgm:spPr/>
      <dgm:t>
        <a:bodyPr/>
        <a:lstStyle/>
        <a:p>
          <a:endParaRPr lang="en-US"/>
        </a:p>
      </dgm:t>
    </dgm:pt>
    <dgm:pt modelId="{9B0BC740-37F1-4A89-8FF4-E4BEA5515391}" type="pres">
      <dgm:prSet presAssocID="{2CCD8961-C43F-45EE-8049-AAAA286A0DD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2E2955B-4D45-4C84-9CA8-A5E15A74C09D}" type="pres">
      <dgm:prSet presAssocID="{2CCD8961-C43F-45EE-8049-AAAA286A0DD7}" presName="children" presStyleCnt="0"/>
      <dgm:spPr/>
    </dgm:pt>
    <dgm:pt modelId="{6671AE32-2E2A-42B5-B119-26A7677F4099}" type="pres">
      <dgm:prSet presAssocID="{2CCD8961-C43F-45EE-8049-AAAA286A0DD7}" presName="childPlaceholder" presStyleCnt="0"/>
      <dgm:spPr/>
    </dgm:pt>
    <dgm:pt modelId="{BF707EF1-F5D4-4E2D-8E51-6AF1F2ABA544}" type="pres">
      <dgm:prSet presAssocID="{2CCD8961-C43F-45EE-8049-AAAA286A0DD7}" presName="circle" presStyleCnt="0"/>
      <dgm:spPr/>
    </dgm:pt>
    <dgm:pt modelId="{8F1AA0D7-3263-4FE6-A00C-2044006B7A93}" type="pres">
      <dgm:prSet presAssocID="{2CCD8961-C43F-45EE-8049-AAAA286A0DD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C51AAA9-8409-46DE-BC1C-55E5D46F0B08}" type="pres">
      <dgm:prSet presAssocID="{2CCD8961-C43F-45EE-8049-AAAA286A0DD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C813B3D-FAF4-423F-854A-C13D0B5EF318}" type="pres">
      <dgm:prSet presAssocID="{2CCD8961-C43F-45EE-8049-AAAA286A0DD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61211B0-C6C6-46C7-ADF3-82A8F9D32505}" type="pres">
      <dgm:prSet presAssocID="{2CCD8961-C43F-45EE-8049-AAAA286A0DD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9FDBFAB-FFB1-4D5B-9211-0272BDA4A773}" type="pres">
      <dgm:prSet presAssocID="{2CCD8961-C43F-45EE-8049-AAAA286A0DD7}" presName="quadrantPlaceholder" presStyleCnt="0"/>
      <dgm:spPr/>
    </dgm:pt>
    <dgm:pt modelId="{09D72CBF-F23A-4903-BE3E-A6CA96139B79}" type="pres">
      <dgm:prSet presAssocID="{2CCD8961-C43F-45EE-8049-AAAA286A0DD7}" presName="center1" presStyleLbl="fgShp" presStyleIdx="0" presStyleCnt="2"/>
      <dgm:spPr/>
    </dgm:pt>
    <dgm:pt modelId="{044E726D-29D1-44A4-A6E2-746E23F0CB11}" type="pres">
      <dgm:prSet presAssocID="{2CCD8961-C43F-45EE-8049-AAAA286A0DD7}" presName="center2" presStyleLbl="fgShp" presStyleIdx="1" presStyleCnt="2"/>
      <dgm:spPr/>
    </dgm:pt>
  </dgm:ptLst>
  <dgm:cxnLst>
    <dgm:cxn modelId="{F3306503-BC45-4F22-A2EA-79C8F15B4AFC}" srcId="{2CCD8961-C43F-45EE-8049-AAAA286A0DD7}" destId="{E20C45E6-8707-4CDF-92EC-5B032372AFC7}" srcOrd="3" destOrd="0" parTransId="{914DA585-C1AA-4073-977E-C711EDBC1A30}" sibTransId="{D60D2431-AE58-4CC4-9199-FDEDEEC489DA}"/>
    <dgm:cxn modelId="{871B4B1F-1760-F74D-AE5D-1C58B8750585}" type="presOf" srcId="{1F0BB409-9A4B-4C0C-82EA-F902F800F7BB}" destId="{8F1AA0D7-3263-4FE6-A00C-2044006B7A93}" srcOrd="0" destOrd="0" presId="urn:microsoft.com/office/officeart/2005/8/layout/cycle4"/>
    <dgm:cxn modelId="{0E3B9D55-FE01-4F0C-B94E-4FDE1810C059}" srcId="{2CCD8961-C43F-45EE-8049-AAAA286A0DD7}" destId="{723A1078-F5A7-45DD-A266-E1AA80CB3BFF}" srcOrd="2" destOrd="0" parTransId="{385B2B31-9BE3-47ED-9682-FFA9B2FFE3A5}" sibTransId="{31D950AB-73EC-4C09-8A63-8AEB759FDFA6}"/>
    <dgm:cxn modelId="{CF4C765B-8A43-4543-8B84-B90DE4B9AE98}" srcId="{2CCD8961-C43F-45EE-8049-AAAA286A0DD7}" destId="{1F0BB409-9A4B-4C0C-82EA-F902F800F7BB}" srcOrd="0" destOrd="0" parTransId="{DA6967DD-8010-414C-B2ED-7287F8269743}" sibTransId="{DC6E536E-18AB-47F7-843F-BA223455D662}"/>
    <dgm:cxn modelId="{3D8B4864-194E-46F1-AE58-FA66FF92214B}" srcId="{2CCD8961-C43F-45EE-8049-AAAA286A0DD7}" destId="{BF8A1064-0BC7-4A75-ACE4-9A1C9390426E}" srcOrd="1" destOrd="0" parTransId="{DA2F5CB3-440D-4737-84AA-7AB7591C80CA}" sibTransId="{2B6294A1-1CAC-4F7A-BAD5-3567FF89045A}"/>
    <dgm:cxn modelId="{3DFDAF71-22C0-C043-A58C-3EA3B1D7724C}" type="presOf" srcId="{723A1078-F5A7-45DD-A266-E1AA80CB3BFF}" destId="{0C813B3D-FAF4-423F-854A-C13D0B5EF318}" srcOrd="0" destOrd="0" presId="urn:microsoft.com/office/officeart/2005/8/layout/cycle4"/>
    <dgm:cxn modelId="{7893D58A-DB3E-2B4C-A4D3-5B8D39FF556D}" type="presOf" srcId="{E20C45E6-8707-4CDF-92EC-5B032372AFC7}" destId="{561211B0-C6C6-46C7-ADF3-82A8F9D32505}" srcOrd="0" destOrd="0" presId="urn:microsoft.com/office/officeart/2005/8/layout/cycle4"/>
    <dgm:cxn modelId="{1F89ABCC-1987-884F-A6D0-F31C1280A4C0}" type="presOf" srcId="{BF8A1064-0BC7-4A75-ACE4-9A1C9390426E}" destId="{0C51AAA9-8409-46DE-BC1C-55E5D46F0B08}" srcOrd="0" destOrd="0" presId="urn:microsoft.com/office/officeart/2005/8/layout/cycle4"/>
    <dgm:cxn modelId="{95F5D7D3-3CD3-354D-A2D4-A6909FE9BC47}" type="presOf" srcId="{2CCD8961-C43F-45EE-8049-AAAA286A0DD7}" destId="{9B0BC740-37F1-4A89-8FF4-E4BEA5515391}" srcOrd="0" destOrd="0" presId="urn:microsoft.com/office/officeart/2005/8/layout/cycle4"/>
    <dgm:cxn modelId="{7719EF78-334F-074C-9429-5EF597E4CEBE}" type="presParOf" srcId="{9B0BC740-37F1-4A89-8FF4-E4BEA5515391}" destId="{02E2955B-4D45-4C84-9CA8-A5E15A74C09D}" srcOrd="0" destOrd="0" presId="urn:microsoft.com/office/officeart/2005/8/layout/cycle4"/>
    <dgm:cxn modelId="{A25AE343-7A9B-544B-89F8-B6A086A17CCE}" type="presParOf" srcId="{02E2955B-4D45-4C84-9CA8-A5E15A74C09D}" destId="{6671AE32-2E2A-42B5-B119-26A7677F4099}" srcOrd="0" destOrd="0" presId="urn:microsoft.com/office/officeart/2005/8/layout/cycle4"/>
    <dgm:cxn modelId="{9DF0F28F-0F1B-D045-9D2C-FEA95B970D2F}" type="presParOf" srcId="{9B0BC740-37F1-4A89-8FF4-E4BEA5515391}" destId="{BF707EF1-F5D4-4E2D-8E51-6AF1F2ABA544}" srcOrd="1" destOrd="0" presId="urn:microsoft.com/office/officeart/2005/8/layout/cycle4"/>
    <dgm:cxn modelId="{EFC1543B-FC20-B04D-9B9C-7E4CEA81D07E}" type="presParOf" srcId="{BF707EF1-F5D4-4E2D-8E51-6AF1F2ABA544}" destId="{8F1AA0D7-3263-4FE6-A00C-2044006B7A93}" srcOrd="0" destOrd="0" presId="urn:microsoft.com/office/officeart/2005/8/layout/cycle4"/>
    <dgm:cxn modelId="{1B082262-9978-CE42-B14D-2763DA5A8031}" type="presParOf" srcId="{BF707EF1-F5D4-4E2D-8E51-6AF1F2ABA544}" destId="{0C51AAA9-8409-46DE-BC1C-55E5D46F0B08}" srcOrd="1" destOrd="0" presId="urn:microsoft.com/office/officeart/2005/8/layout/cycle4"/>
    <dgm:cxn modelId="{AC687FCC-0E26-AD42-908B-80AD9FB9AB13}" type="presParOf" srcId="{BF707EF1-F5D4-4E2D-8E51-6AF1F2ABA544}" destId="{0C813B3D-FAF4-423F-854A-C13D0B5EF318}" srcOrd="2" destOrd="0" presId="urn:microsoft.com/office/officeart/2005/8/layout/cycle4"/>
    <dgm:cxn modelId="{6C45C857-C81D-2440-8B1F-09845E91C74E}" type="presParOf" srcId="{BF707EF1-F5D4-4E2D-8E51-6AF1F2ABA544}" destId="{561211B0-C6C6-46C7-ADF3-82A8F9D32505}" srcOrd="3" destOrd="0" presId="urn:microsoft.com/office/officeart/2005/8/layout/cycle4"/>
    <dgm:cxn modelId="{545FF163-9491-9642-89C7-A62798236797}" type="presParOf" srcId="{BF707EF1-F5D4-4E2D-8E51-6AF1F2ABA544}" destId="{59FDBFAB-FFB1-4D5B-9211-0272BDA4A773}" srcOrd="4" destOrd="0" presId="urn:microsoft.com/office/officeart/2005/8/layout/cycle4"/>
    <dgm:cxn modelId="{BA93C866-6448-8B49-AE22-EAFBF3D0A3EE}" type="presParOf" srcId="{9B0BC740-37F1-4A89-8FF4-E4BEA5515391}" destId="{09D72CBF-F23A-4903-BE3E-A6CA96139B79}" srcOrd="2" destOrd="0" presId="urn:microsoft.com/office/officeart/2005/8/layout/cycle4"/>
    <dgm:cxn modelId="{E0CF196B-231A-3C4A-BA82-F6CC1FAEF722}" type="presParOf" srcId="{9B0BC740-37F1-4A89-8FF4-E4BEA5515391}" destId="{044E726D-29D1-44A4-A6E2-746E23F0CB1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42559-A88A-4663-A543-9F499AAA81B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564ADED-2065-4769-ABFB-30E69A42B4BA}">
      <dgm:prSet phldrT="[Text]" custT="1"/>
      <dgm:spPr/>
      <dgm:t>
        <a:bodyPr/>
        <a:lstStyle/>
        <a:p>
          <a:r>
            <a:rPr lang="en-NZ" sz="2800" dirty="0"/>
            <a:t>Learning Environment</a:t>
          </a:r>
        </a:p>
      </dgm:t>
    </dgm:pt>
    <dgm:pt modelId="{655F7F5B-5479-4905-8227-F76E5451FDC6}" type="parTrans" cxnId="{B9E4B072-4069-4722-BD76-2EB233514A92}">
      <dgm:prSet/>
      <dgm:spPr/>
      <dgm:t>
        <a:bodyPr/>
        <a:lstStyle/>
        <a:p>
          <a:endParaRPr lang="en-NZ"/>
        </a:p>
      </dgm:t>
    </dgm:pt>
    <dgm:pt modelId="{76C5FD6B-B746-4306-A3CC-7330414B402C}" type="sibTrans" cxnId="{B9E4B072-4069-4722-BD76-2EB233514A92}">
      <dgm:prSet custT="1"/>
      <dgm:spPr/>
      <dgm:t>
        <a:bodyPr/>
        <a:lstStyle/>
        <a:p>
          <a:r>
            <a:rPr lang="en-NZ" sz="2800" dirty="0"/>
            <a:t>Product</a:t>
          </a:r>
        </a:p>
      </dgm:t>
    </dgm:pt>
    <dgm:pt modelId="{17A2EDF1-B075-4905-9746-88F3CBA93C9E}">
      <dgm:prSet phldrT="[Text]" custT="1"/>
      <dgm:spPr/>
      <dgm:t>
        <a:bodyPr/>
        <a:lstStyle/>
        <a:p>
          <a:r>
            <a:rPr lang="en-NZ" sz="2800" dirty="0"/>
            <a:t>Content</a:t>
          </a:r>
        </a:p>
      </dgm:t>
    </dgm:pt>
    <dgm:pt modelId="{74AF0E92-82B2-4FC8-8230-165C7F421ECF}" type="sibTrans" cxnId="{C92F726E-6296-40A7-B9BE-3D14603FBC96}">
      <dgm:prSet custT="1"/>
      <dgm:spPr/>
      <dgm:t>
        <a:bodyPr/>
        <a:lstStyle/>
        <a:p>
          <a:r>
            <a:rPr lang="en-NZ" sz="2800" dirty="0"/>
            <a:t>Process</a:t>
          </a:r>
        </a:p>
      </dgm:t>
    </dgm:pt>
    <dgm:pt modelId="{78F4F840-0402-48D9-BC96-E6060997B5B3}" type="parTrans" cxnId="{C92F726E-6296-40A7-B9BE-3D14603FBC96}">
      <dgm:prSet/>
      <dgm:spPr/>
      <dgm:t>
        <a:bodyPr/>
        <a:lstStyle/>
        <a:p>
          <a:endParaRPr lang="en-NZ"/>
        </a:p>
      </dgm:t>
    </dgm:pt>
    <dgm:pt modelId="{D160298A-5CFC-4786-A092-58105295AC3A}" type="pres">
      <dgm:prSet presAssocID="{13E42559-A88A-4663-A543-9F499AAA81B4}" presName="Name0" presStyleCnt="0">
        <dgm:presLayoutVars>
          <dgm:chMax/>
          <dgm:chPref/>
          <dgm:dir/>
          <dgm:animLvl val="lvl"/>
        </dgm:presLayoutVars>
      </dgm:prSet>
      <dgm:spPr/>
    </dgm:pt>
    <dgm:pt modelId="{BAC2EA69-0904-4434-A184-7DA1729D7BD2}" type="pres">
      <dgm:prSet presAssocID="{17A2EDF1-B075-4905-9746-88F3CBA93C9E}" presName="composite" presStyleCnt="0"/>
      <dgm:spPr/>
    </dgm:pt>
    <dgm:pt modelId="{B8BC547C-D6E2-4D25-BF09-297E78F21094}" type="pres">
      <dgm:prSet presAssocID="{17A2EDF1-B075-4905-9746-88F3CBA93C9E}" presName="Parent1" presStyleLbl="node1" presStyleIdx="0" presStyleCnt="4" custScaleX="221524" custLinFactX="-21923" custLinFactNeighborX="-100000" custLinFactNeighborY="-1105">
        <dgm:presLayoutVars>
          <dgm:chMax val="1"/>
          <dgm:chPref val="1"/>
          <dgm:bulletEnabled val="1"/>
        </dgm:presLayoutVars>
      </dgm:prSet>
      <dgm:spPr/>
    </dgm:pt>
    <dgm:pt modelId="{3D39F582-18DA-4752-88A8-215986FA1793}" type="pres">
      <dgm:prSet presAssocID="{17A2EDF1-B075-4905-9746-88F3CBA93C9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39AC708-EE08-4EFC-85FF-794A2F77B402}" type="pres">
      <dgm:prSet presAssocID="{17A2EDF1-B075-4905-9746-88F3CBA93C9E}" presName="BalanceSpacing" presStyleCnt="0"/>
      <dgm:spPr/>
    </dgm:pt>
    <dgm:pt modelId="{D8F1C544-B9FA-4F0B-9FDA-B57F9F480402}" type="pres">
      <dgm:prSet presAssocID="{17A2EDF1-B075-4905-9746-88F3CBA93C9E}" presName="BalanceSpacing1" presStyleCnt="0"/>
      <dgm:spPr/>
    </dgm:pt>
    <dgm:pt modelId="{60BC1128-F6C1-4A43-9C64-09E86395AF7D}" type="pres">
      <dgm:prSet presAssocID="{74AF0E92-82B2-4FC8-8230-165C7F421ECF}" presName="Accent1Text" presStyleLbl="node1" presStyleIdx="1" presStyleCnt="4" custScaleX="194523" custScaleY="99015" custLinFactX="84625" custLinFactNeighborX="100000" custLinFactNeighborY="-10103"/>
      <dgm:spPr/>
    </dgm:pt>
    <dgm:pt modelId="{999CEBFE-CA9E-4A62-A997-997926FACBE6}" type="pres">
      <dgm:prSet presAssocID="{74AF0E92-82B2-4FC8-8230-165C7F421ECF}" presName="spaceBetweenRectangles" presStyleCnt="0"/>
      <dgm:spPr/>
    </dgm:pt>
    <dgm:pt modelId="{38013AD0-1A92-4DA7-AC93-C083FD225807}" type="pres">
      <dgm:prSet presAssocID="{A564ADED-2065-4769-ABFB-30E69A42B4BA}" presName="composite" presStyleCnt="0"/>
      <dgm:spPr/>
    </dgm:pt>
    <dgm:pt modelId="{582BC5B2-3CEA-4A9D-AE9E-E2B87052B8B9}" type="pres">
      <dgm:prSet presAssocID="{A564ADED-2065-4769-ABFB-30E69A42B4BA}" presName="Parent1" presStyleLbl="node1" presStyleIdx="2" presStyleCnt="4" custScaleX="203863" custLinFactX="33788" custLinFactNeighborX="100000" custLinFactNeighborY="18614">
        <dgm:presLayoutVars>
          <dgm:chMax val="1"/>
          <dgm:chPref val="1"/>
          <dgm:bulletEnabled val="1"/>
        </dgm:presLayoutVars>
      </dgm:prSet>
      <dgm:spPr/>
    </dgm:pt>
    <dgm:pt modelId="{D98E8502-60D5-494C-8151-DA77F6F461A4}" type="pres">
      <dgm:prSet presAssocID="{A564ADED-2065-4769-ABFB-30E69A42B4BA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2696D92-E44B-4594-B45D-94A10CDF8A19}" type="pres">
      <dgm:prSet presAssocID="{A564ADED-2065-4769-ABFB-30E69A42B4BA}" presName="BalanceSpacing" presStyleCnt="0"/>
      <dgm:spPr/>
    </dgm:pt>
    <dgm:pt modelId="{1E3B670A-D2FC-4544-B9B8-BCBDA74E3A5A}" type="pres">
      <dgm:prSet presAssocID="{A564ADED-2065-4769-ABFB-30E69A42B4BA}" presName="BalanceSpacing1" presStyleCnt="0"/>
      <dgm:spPr/>
    </dgm:pt>
    <dgm:pt modelId="{E07DB43A-5C0F-4868-B0B9-338CA3FEC818}" type="pres">
      <dgm:prSet presAssocID="{76C5FD6B-B746-4306-A3CC-7330414B402C}" presName="Accent1Text" presStyleLbl="node1" presStyleIdx="3" presStyleCnt="4" custScaleX="218933" custLinFactX="-77012" custLinFactNeighborX="-100000" custLinFactNeighborY="9048"/>
      <dgm:spPr/>
    </dgm:pt>
  </dgm:ptLst>
  <dgm:cxnLst>
    <dgm:cxn modelId="{C24ED93D-7DC5-4B0B-A012-BECDF152FD23}" type="presOf" srcId="{74AF0E92-82B2-4FC8-8230-165C7F421ECF}" destId="{60BC1128-F6C1-4A43-9C64-09E86395AF7D}" srcOrd="0" destOrd="0" presId="urn:microsoft.com/office/officeart/2008/layout/AlternatingHexagons"/>
    <dgm:cxn modelId="{C92F726E-6296-40A7-B9BE-3D14603FBC96}" srcId="{13E42559-A88A-4663-A543-9F499AAA81B4}" destId="{17A2EDF1-B075-4905-9746-88F3CBA93C9E}" srcOrd="0" destOrd="0" parTransId="{78F4F840-0402-48D9-BC96-E6060997B5B3}" sibTransId="{74AF0E92-82B2-4FC8-8230-165C7F421ECF}"/>
    <dgm:cxn modelId="{B9E4B072-4069-4722-BD76-2EB233514A92}" srcId="{13E42559-A88A-4663-A543-9F499AAA81B4}" destId="{A564ADED-2065-4769-ABFB-30E69A42B4BA}" srcOrd="1" destOrd="0" parTransId="{655F7F5B-5479-4905-8227-F76E5451FDC6}" sibTransId="{76C5FD6B-B746-4306-A3CC-7330414B402C}"/>
    <dgm:cxn modelId="{17B58A7D-9C79-45A1-BD86-2DF4599507F8}" type="presOf" srcId="{76C5FD6B-B746-4306-A3CC-7330414B402C}" destId="{E07DB43A-5C0F-4868-B0B9-338CA3FEC818}" srcOrd="0" destOrd="0" presId="urn:microsoft.com/office/officeart/2008/layout/AlternatingHexagons"/>
    <dgm:cxn modelId="{9DBD48A1-BD72-4F43-9324-ACF3BF517C1C}" type="presOf" srcId="{13E42559-A88A-4663-A543-9F499AAA81B4}" destId="{D160298A-5CFC-4786-A092-58105295AC3A}" srcOrd="0" destOrd="0" presId="urn:microsoft.com/office/officeart/2008/layout/AlternatingHexagons"/>
    <dgm:cxn modelId="{543221B8-ECCF-433B-BC2C-F3723D56B417}" type="presOf" srcId="{A564ADED-2065-4769-ABFB-30E69A42B4BA}" destId="{582BC5B2-3CEA-4A9D-AE9E-E2B87052B8B9}" srcOrd="0" destOrd="0" presId="urn:microsoft.com/office/officeart/2008/layout/AlternatingHexagons"/>
    <dgm:cxn modelId="{B16F27F8-6ED7-4894-8FF7-2212A0DDB6E8}" type="presOf" srcId="{17A2EDF1-B075-4905-9746-88F3CBA93C9E}" destId="{B8BC547C-D6E2-4D25-BF09-297E78F21094}" srcOrd="0" destOrd="0" presId="urn:microsoft.com/office/officeart/2008/layout/AlternatingHexagons"/>
    <dgm:cxn modelId="{F2B964AE-FEEE-4AE0-964F-2B97DCE6165E}" type="presParOf" srcId="{D160298A-5CFC-4786-A092-58105295AC3A}" destId="{BAC2EA69-0904-4434-A184-7DA1729D7BD2}" srcOrd="0" destOrd="0" presId="urn:microsoft.com/office/officeart/2008/layout/AlternatingHexagons"/>
    <dgm:cxn modelId="{DD13657A-0686-48CB-9B7F-DFB400546A8A}" type="presParOf" srcId="{BAC2EA69-0904-4434-A184-7DA1729D7BD2}" destId="{B8BC547C-D6E2-4D25-BF09-297E78F21094}" srcOrd="0" destOrd="0" presId="urn:microsoft.com/office/officeart/2008/layout/AlternatingHexagons"/>
    <dgm:cxn modelId="{7071CB78-C492-4A58-89A0-BC5BAD54FB42}" type="presParOf" srcId="{BAC2EA69-0904-4434-A184-7DA1729D7BD2}" destId="{3D39F582-18DA-4752-88A8-215986FA1793}" srcOrd="1" destOrd="0" presId="urn:microsoft.com/office/officeart/2008/layout/AlternatingHexagons"/>
    <dgm:cxn modelId="{BD73A789-A94C-48EB-AFB8-FF9633767AC0}" type="presParOf" srcId="{BAC2EA69-0904-4434-A184-7DA1729D7BD2}" destId="{339AC708-EE08-4EFC-85FF-794A2F77B402}" srcOrd="2" destOrd="0" presId="urn:microsoft.com/office/officeart/2008/layout/AlternatingHexagons"/>
    <dgm:cxn modelId="{B31D1899-F032-44F4-B416-8DC2EFCE5C40}" type="presParOf" srcId="{BAC2EA69-0904-4434-A184-7DA1729D7BD2}" destId="{D8F1C544-B9FA-4F0B-9FDA-B57F9F480402}" srcOrd="3" destOrd="0" presId="urn:microsoft.com/office/officeart/2008/layout/AlternatingHexagons"/>
    <dgm:cxn modelId="{28ED2F8E-6419-4C50-9AC7-9FD1F855CD2C}" type="presParOf" srcId="{BAC2EA69-0904-4434-A184-7DA1729D7BD2}" destId="{60BC1128-F6C1-4A43-9C64-09E86395AF7D}" srcOrd="4" destOrd="0" presId="urn:microsoft.com/office/officeart/2008/layout/AlternatingHexagons"/>
    <dgm:cxn modelId="{6C49F2C1-7B31-4B45-A4E6-FCCCD4466304}" type="presParOf" srcId="{D160298A-5CFC-4786-A092-58105295AC3A}" destId="{999CEBFE-CA9E-4A62-A997-997926FACBE6}" srcOrd="1" destOrd="0" presId="urn:microsoft.com/office/officeart/2008/layout/AlternatingHexagons"/>
    <dgm:cxn modelId="{257141D4-2A33-49C9-A384-07D87D703E06}" type="presParOf" srcId="{D160298A-5CFC-4786-A092-58105295AC3A}" destId="{38013AD0-1A92-4DA7-AC93-C083FD225807}" srcOrd="2" destOrd="0" presId="urn:microsoft.com/office/officeart/2008/layout/AlternatingHexagons"/>
    <dgm:cxn modelId="{78F5297B-5734-4200-9505-E3B0BF3AA29F}" type="presParOf" srcId="{38013AD0-1A92-4DA7-AC93-C083FD225807}" destId="{582BC5B2-3CEA-4A9D-AE9E-E2B87052B8B9}" srcOrd="0" destOrd="0" presId="urn:microsoft.com/office/officeart/2008/layout/AlternatingHexagons"/>
    <dgm:cxn modelId="{6F303157-5478-4EB6-9CF6-ECDEA0A8EA36}" type="presParOf" srcId="{38013AD0-1A92-4DA7-AC93-C083FD225807}" destId="{D98E8502-60D5-494C-8151-DA77F6F461A4}" srcOrd="1" destOrd="0" presId="urn:microsoft.com/office/officeart/2008/layout/AlternatingHexagons"/>
    <dgm:cxn modelId="{9609E3D8-B4E5-42ED-860E-8F632F4E4899}" type="presParOf" srcId="{38013AD0-1A92-4DA7-AC93-C083FD225807}" destId="{32696D92-E44B-4594-B45D-94A10CDF8A19}" srcOrd="2" destOrd="0" presId="urn:microsoft.com/office/officeart/2008/layout/AlternatingHexagons"/>
    <dgm:cxn modelId="{0CB5B729-C84E-453C-BD8E-54B9077AA4AA}" type="presParOf" srcId="{38013AD0-1A92-4DA7-AC93-C083FD225807}" destId="{1E3B670A-D2FC-4544-B9B8-BCBDA74E3A5A}" srcOrd="3" destOrd="0" presId="urn:microsoft.com/office/officeart/2008/layout/AlternatingHexagons"/>
    <dgm:cxn modelId="{782A7666-D8C7-4A0C-831E-2FFC1E9BCAA7}" type="presParOf" srcId="{38013AD0-1A92-4DA7-AC93-C083FD225807}" destId="{E07DB43A-5C0F-4868-B0B9-338CA3FEC81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AA0D7-3263-4FE6-A00C-2044006B7A93}">
      <dsp:nvSpPr>
        <dsp:cNvPr id="0" name=""/>
        <dsp:cNvSpPr/>
      </dsp:nvSpPr>
      <dsp:spPr>
        <a:xfrm>
          <a:off x="2273655" y="201968"/>
          <a:ext cx="1534248" cy="1534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FAMILY	</a:t>
          </a:r>
        </a:p>
      </dsp:txBody>
      <dsp:txXfrm>
        <a:off x="2723026" y="651339"/>
        <a:ext cx="1084877" cy="1084877"/>
      </dsp:txXfrm>
    </dsp:sp>
    <dsp:sp modelId="{0C51AAA9-8409-46DE-BC1C-55E5D46F0B08}">
      <dsp:nvSpPr>
        <dsp:cNvPr id="0" name=""/>
        <dsp:cNvSpPr/>
      </dsp:nvSpPr>
      <dsp:spPr>
        <a:xfrm rot="5400000">
          <a:off x="3878770" y="201968"/>
          <a:ext cx="1534248" cy="1534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INTERESTS</a:t>
          </a:r>
        </a:p>
      </dsp:txBody>
      <dsp:txXfrm rot="-5400000">
        <a:off x="3878770" y="651339"/>
        <a:ext cx="1084877" cy="1084877"/>
      </dsp:txXfrm>
    </dsp:sp>
    <dsp:sp modelId="{0C813B3D-FAF4-423F-854A-C13D0B5EF318}">
      <dsp:nvSpPr>
        <dsp:cNvPr id="0" name=""/>
        <dsp:cNvSpPr/>
      </dsp:nvSpPr>
      <dsp:spPr>
        <a:xfrm rot="10800000">
          <a:off x="3878770" y="1807083"/>
          <a:ext cx="1534248" cy="1534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HERTIAGE</a:t>
          </a:r>
        </a:p>
      </dsp:txBody>
      <dsp:txXfrm rot="10800000">
        <a:off x="3878770" y="1807083"/>
        <a:ext cx="1084877" cy="1084877"/>
      </dsp:txXfrm>
    </dsp:sp>
    <dsp:sp modelId="{561211B0-C6C6-46C7-ADF3-82A8F9D32505}">
      <dsp:nvSpPr>
        <dsp:cNvPr id="0" name=""/>
        <dsp:cNvSpPr/>
      </dsp:nvSpPr>
      <dsp:spPr>
        <a:xfrm rot="16200000">
          <a:off x="2273655" y="1807083"/>
          <a:ext cx="1534248" cy="15342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CAREER</a:t>
          </a:r>
        </a:p>
      </dsp:txBody>
      <dsp:txXfrm rot="5400000">
        <a:off x="2723026" y="1807083"/>
        <a:ext cx="1084877" cy="1084877"/>
      </dsp:txXfrm>
    </dsp:sp>
    <dsp:sp modelId="{09D72CBF-F23A-4903-BE3E-A6CA96139B79}">
      <dsp:nvSpPr>
        <dsp:cNvPr id="0" name=""/>
        <dsp:cNvSpPr/>
      </dsp:nvSpPr>
      <dsp:spPr>
        <a:xfrm>
          <a:off x="3578475" y="1452753"/>
          <a:ext cx="529723" cy="4606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E726D-29D1-44A4-A6E2-746E23F0CB11}">
      <dsp:nvSpPr>
        <dsp:cNvPr id="0" name=""/>
        <dsp:cNvSpPr/>
      </dsp:nvSpPr>
      <dsp:spPr>
        <a:xfrm rot="10800000">
          <a:off x="3578475" y="1629918"/>
          <a:ext cx="529723" cy="4606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C547C-D6E2-4D25-BF09-297E78F21094}">
      <dsp:nvSpPr>
        <dsp:cNvPr id="0" name=""/>
        <dsp:cNvSpPr/>
      </dsp:nvSpPr>
      <dsp:spPr>
        <a:xfrm rot="5400000">
          <a:off x="1306462" y="-886944"/>
          <a:ext cx="1913046" cy="36869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Content</a:t>
          </a:r>
        </a:p>
      </dsp:txBody>
      <dsp:txXfrm rot="-5400000">
        <a:off x="1034007" y="318841"/>
        <a:ext cx="2457957" cy="1275364"/>
      </dsp:txXfrm>
    </dsp:sp>
    <dsp:sp modelId="{3D39F582-18DA-4752-88A8-215986FA1793}">
      <dsp:nvSpPr>
        <dsp:cNvPr id="0" name=""/>
        <dsp:cNvSpPr/>
      </dsp:nvSpPr>
      <dsp:spPr>
        <a:xfrm>
          <a:off x="5174890" y="384251"/>
          <a:ext cx="2134959" cy="114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C1128-F6C1-4A43-9C64-09E86395AF7D}">
      <dsp:nvSpPr>
        <dsp:cNvPr id="0" name=""/>
        <dsp:cNvSpPr/>
      </dsp:nvSpPr>
      <dsp:spPr>
        <a:xfrm rot="5400000">
          <a:off x="4620418" y="-671670"/>
          <a:ext cx="1894202" cy="32375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Process</a:t>
          </a:r>
        </a:p>
      </dsp:txBody>
      <dsp:txXfrm rot="-5400000">
        <a:off x="4488338" y="315700"/>
        <a:ext cx="2158362" cy="1262802"/>
      </dsp:txXfrm>
    </dsp:sp>
    <dsp:sp modelId="{582BC5B2-3CEA-4A9D-AE9E-E2B87052B8B9}">
      <dsp:nvSpPr>
        <dsp:cNvPr id="0" name=""/>
        <dsp:cNvSpPr/>
      </dsp:nvSpPr>
      <dsp:spPr>
        <a:xfrm rot="5400000">
          <a:off x="4660196" y="887104"/>
          <a:ext cx="1913046" cy="33929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Learning Environment</a:t>
          </a:r>
        </a:p>
      </dsp:txBody>
      <dsp:txXfrm rot="-5400000">
        <a:off x="4485721" y="1945919"/>
        <a:ext cx="2261996" cy="1275364"/>
      </dsp:txXfrm>
    </dsp:sp>
    <dsp:sp modelId="{D98E8502-60D5-494C-8151-DA77F6F461A4}">
      <dsp:nvSpPr>
        <dsp:cNvPr id="0" name=""/>
        <dsp:cNvSpPr/>
      </dsp:nvSpPr>
      <dsp:spPr>
        <a:xfrm>
          <a:off x="422883" y="2008045"/>
          <a:ext cx="2066089" cy="114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DB43A-5C0F-4868-B0B9-338CA3FEC818}">
      <dsp:nvSpPr>
        <dsp:cNvPr id="0" name=""/>
        <dsp:cNvSpPr/>
      </dsp:nvSpPr>
      <dsp:spPr>
        <a:xfrm rot="5400000">
          <a:off x="1284894" y="761696"/>
          <a:ext cx="1913046" cy="36438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Product</a:t>
          </a:r>
        </a:p>
      </dsp:txBody>
      <dsp:txXfrm rot="-5400000">
        <a:off x="1026814" y="1945919"/>
        <a:ext cx="2429207" cy="1275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808F6F-3BCC-8548-9930-644B1D819996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236C0-65DA-174A-BFCE-BE46EE1AB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1638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7140C2-04DF-794D-9639-7EF0D0A953E0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311DAF-1433-E348-952C-4295ACCD5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322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6790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Shock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 – or surprise at the event</a:t>
            </a:r>
          </a:p>
          <a:p>
            <a:r>
              <a:rPr lang="en-NZ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Denial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 – looking for evidence that it isn’t true</a:t>
            </a:r>
          </a:p>
          <a:p>
            <a:r>
              <a:rPr lang="en-NZ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Frustration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 – sometimes anger, recognition that things are different</a:t>
            </a:r>
          </a:p>
          <a:p>
            <a:r>
              <a:rPr lang="en-NZ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Depression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 – low mood, lacking in energy</a:t>
            </a:r>
          </a:p>
          <a:p>
            <a:r>
              <a:rPr lang="en-NZ" sz="1200" b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Experiment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 – initial engagement with the new situation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4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5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List the pros and cons of differentiated instruction linked to your teaching and learning context. </a:t>
            </a:r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Consider the possible challenges associated with moving towards a learner-centred learning environment with possible solutions. 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same material to all students using a variety of instructional strategies, or it may require the teacher to deliver lessons at varying levels of difficulty based on the ability of each student.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How might this be done …….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*Design lessons based on students’ learning styles.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*Group students by shared interest, topic, or ability for assignments.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*Assess students’ learning using formative assessment.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*Manage the classroom to create a safe and supportive environment.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*Continually assess and adjust lesson content to meet students’ needs.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9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i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In the resource book the following statements are aligned with Figure 3: Bloom's Taxonomy - Cognitive Domain </a:t>
            </a:r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Students who are unfamiliar with a lesson could be required to complete tasks on the lower levels: remembering and understanding. While students with some mastery could be asked to apply and analyse the content, and </a:t>
            </a:r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Those students who have high levels of mastery could be asked to complete tasks in the areas of evaluating and creating.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2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i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In the resource book the following statements are aligned with Figure 3: Bloom's Taxonomy - Cognitive Domain 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Provide textbooks or case study readings to read/write learners.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Provide videos or animations to watch and discuss to visual learners.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Allow auditory learners to listen to audio books or podcasts.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Give kinaesthetic learners the opportunity to complete an interactive assignment online or involve them in a discussion on an online forum.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i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In the resource book the following statements are aligned with Figure 3: Bloom's Taxonomy - Cognitive Domain 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Visual learners create a graphic organizer or a concept map to build a model.  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Kinaesthetic learners build the model using Computer Aided Design (CAD) software and then brainstorm with the team members to build the model with recycled materials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Auditory learners write the report or give an oral report.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2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i="1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In the resource book the following statements are aligned with Figure 3: Bloom's Taxonomy - Cognitive Domain 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Break some students into reading groups to discuss the assignment.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Allow students to read individually if preferred.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rPr>
              <a:t>Create quiet spaces where there are no distractions.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8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894BFF-05E5-2C4D-86FB-D923AE88D33E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53DB72-F353-3E46-A8A1-40835913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8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9A44D9-4157-0F4A-AA67-6E48CD28A310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4EE690-1A44-854B-AD12-6642A316D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80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A06B46-9F8C-BE43-9590-46E734E9776A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4F5F57-7FBF-DD44-A335-ACC5AF7B8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49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CC1E22-BD0A-1848-9261-810858117ABF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1FAF1E-E89D-EB42-A56E-87E7AEFAD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9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4AD528-6637-A94B-9705-AADE540ACDE6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89140E-AA30-8C49-B164-470641A87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46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3896B6-8360-8746-9CFC-1F263391D5DB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626E52-141E-CC48-9581-C598E20D0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5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093DE6-529B-AD45-97BC-4E88DC47EA84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4AC801-FE54-4D4D-8CBE-BCE744F49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74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0FD3A6-9E88-E746-BC14-AA1218108928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44362D-1867-254B-ACB4-FBCE2A9C9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72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F7A5A6-969E-264A-B67A-67D420C5DA46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359AE5-D10D-2041-AD74-D47BC70A9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55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A66633-27E4-834F-A0C7-4F7152FC4C9B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AA12B6-1CA1-484F-89E0-9D46CC94D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7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BE03FD-574E-EF4F-BC5C-F58172CBAB66}" type="datetime1">
              <a:rPr lang="en-US" altLang="en-US"/>
              <a:pPr/>
              <a:t>7/7/19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C9510A-9673-684E-A2C7-44F6D904F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4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J019464 WIN Powerpoint Branding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0088"/>
            <a:ext cx="91440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vimeo.com/3203202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33586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308069" y="398268"/>
            <a:ext cx="3138417" cy="4305299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en-US" sz="3200" kern="1200" dirty="0">
                <a:latin typeface="+mj-lt"/>
                <a:ea typeface="+mj-ea"/>
                <a:cs typeface="+mj-cs"/>
              </a:rPr>
              <a:t>Session Ten</a:t>
            </a:r>
            <a:br>
              <a:rPr lang="en-US" altLang="en-US" sz="3200" kern="1200" dirty="0">
                <a:latin typeface="+mj-lt"/>
                <a:ea typeface="+mj-ea"/>
                <a:cs typeface="+mj-cs"/>
              </a:rPr>
            </a:br>
            <a:br>
              <a:rPr lang="en-US" altLang="en-US" sz="3200" kern="1200" dirty="0">
                <a:latin typeface="+mj-lt"/>
                <a:ea typeface="+mj-ea"/>
                <a:cs typeface="+mj-cs"/>
              </a:rPr>
            </a:br>
            <a:r>
              <a:rPr lang="en-US" altLang="en-US" sz="2800" b="1" kern="1200" dirty="0">
                <a:latin typeface="+mj-lt"/>
                <a:ea typeface="+mj-ea"/>
                <a:cs typeface="+mj-cs"/>
              </a:rPr>
              <a:t>Creating a learner-centred environment using differentiated instruction</a:t>
            </a:r>
            <a:br>
              <a:rPr lang="en-US" altLang="en-US" sz="3200" kern="1200" dirty="0">
                <a:latin typeface="+mj-lt"/>
                <a:ea typeface="+mj-ea"/>
                <a:cs typeface="+mj-cs"/>
              </a:rPr>
            </a:br>
            <a:endParaRPr lang="en-US" altLang="en-US" sz="3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E49BD4D-EC8D-457D-9A0F-1BF925667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19575" y="731543"/>
            <a:ext cx="4560950" cy="3686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2DD6A-3301-456F-B86A-1D171447811F}"/>
              </a:ext>
            </a:extLst>
          </p:cNvPr>
          <p:cNvSpPr txBox="1"/>
          <p:nvPr/>
        </p:nvSpPr>
        <p:spPr>
          <a:xfrm>
            <a:off x="6047084" y="4217857"/>
            <a:ext cx="27334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Z" sz="700">
                <a:solidFill>
                  <a:srgbClr val="FFFFFF"/>
                </a:solidFill>
                <a:latin typeface="+mn-lt"/>
                <a:ea typeface="+mn-ea"/>
                <a:hlinkClick r:id="rId4" tooltip="http://vimeo.com/320320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Z" sz="700">
                <a:solidFill>
                  <a:srgbClr val="FFFFFF"/>
                </a:solidFill>
                <a:latin typeface="+mn-lt"/>
                <a:ea typeface="+mn-ea"/>
              </a:rPr>
              <a:t> by Unknown Author is licensed under </a:t>
            </a:r>
            <a:r>
              <a:rPr lang="en-NZ" sz="700">
                <a:solidFill>
                  <a:srgbClr val="FFFFFF"/>
                </a:solidFill>
                <a:latin typeface="+mn-lt"/>
                <a:ea typeface="+mn-ea"/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NZ" sz="7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3293994"/>
      </p:ext>
    </p:extLst>
  </p:cSld>
  <p:clrMapOvr>
    <a:masterClrMapping/>
  </p:clrMapOvr>
  <p:transition spd="med" advTm="86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462A-E973-404E-97C3-7F6F0E21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682" y="206375"/>
            <a:ext cx="9231682" cy="857250"/>
          </a:xfrm>
        </p:spPr>
        <p:txBody>
          <a:bodyPr/>
          <a:lstStyle/>
          <a:p>
            <a:r>
              <a:rPr lang="en-NZ" sz="3200" dirty="0"/>
              <a:t>Four ways to differentiate instruction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A6E33A-EEA0-4BAA-AA43-B05F15FCB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755228"/>
              </p:ext>
            </p:extLst>
          </p:nvPr>
        </p:nvGraphicFramePr>
        <p:xfrm>
          <a:off x="684756" y="1151307"/>
          <a:ext cx="7732734" cy="354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74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0FACD-D6D1-4D71-BB21-F2A19C84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7" y="602778"/>
            <a:ext cx="3156492" cy="2276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 eaLnBrk="1" hangingPunct="1">
              <a:lnSpc>
                <a:spcPct val="90000"/>
              </a:lnSpc>
            </a:pP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EC1E1-9B82-432A-8B61-D2072E984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190" y="3009873"/>
            <a:ext cx="3153009" cy="16542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defTabSz="91440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Design activities for groups of learners that cover various levels of Bloom’s Taxonomy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2946704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9992A7F1-2CCC-407F-BFA4-1CB15900BC6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780727"/>
            <a:ext cx="4094602" cy="3582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930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0FACD-D6D1-4D71-BB21-F2A19C84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6" y="602778"/>
            <a:ext cx="3622221" cy="2276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 eaLnBrk="1" hangingPunct="1">
              <a:lnSpc>
                <a:spcPct val="90000"/>
              </a:lnSpc>
            </a:pP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EC1E1-9B82-432A-8B61-D2072E984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190" y="3009873"/>
            <a:ext cx="3622221" cy="16542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defTabSz="91440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NZ" sz="2000" dirty="0">
                <a:solidFill>
                  <a:schemeClr val="bg1"/>
                </a:solidFill>
              </a:rPr>
              <a:t>successful differentiation includes delivering the material to each style: visual, auditory and kinaesthetic, and through words</a:t>
            </a:r>
            <a:endParaRPr lang="en-US" sz="2000" kern="12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2946704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E4B8290F-64AE-4583-AE07-26A0ADF45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2613" y="1330036"/>
            <a:ext cx="3622221" cy="2762472"/>
          </a:xfrm>
        </p:spPr>
      </p:pic>
    </p:spTree>
    <p:extLst>
      <p:ext uri="{BB962C8B-B14F-4D97-AF65-F5344CB8AC3E}">
        <p14:creationId xmlns:p14="http://schemas.microsoft.com/office/powerpoint/2010/main" val="189171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0FACD-D6D1-4D71-BB21-F2A19C84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7" y="602778"/>
            <a:ext cx="3156492" cy="2276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 eaLnBrk="1" hangingPunct="1">
              <a:lnSpc>
                <a:spcPct val="90000"/>
              </a:lnSpc>
            </a:pP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EC1E1-9B82-432A-8B61-D2072E984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190" y="3009873"/>
            <a:ext cx="3153009" cy="16542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defTabSz="91440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NZ" dirty="0"/>
              <a:t>what the student creates that demonstrates mastery  </a:t>
            </a:r>
            <a:endParaRPr lang="en-US" sz="1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2946704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icture containing person, man, indoor&#10;&#10;Description generated with very high confidence">
            <a:extLst>
              <a:ext uri="{FF2B5EF4-FFF2-40B4-BE49-F238E27FC236}">
                <a16:creationId xmlns:a16="http://schemas.microsoft.com/office/drawing/2014/main" id="{9E8F68F6-BD00-4FA8-A2D6-D0AFA438B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8271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1995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0FACD-D6D1-4D71-BB21-F2A19C84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2" y="602778"/>
            <a:ext cx="3845491" cy="2276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 eaLnBrk="1" hangingPunct="1">
              <a:lnSpc>
                <a:spcPct val="90000"/>
              </a:lnSpc>
            </a:pP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environment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EC1E1-9B82-432A-8B61-D2072E984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190" y="3009873"/>
            <a:ext cx="3516613" cy="16542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defTabSz="91440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NZ" sz="2000" dirty="0">
                <a:solidFill>
                  <a:schemeClr val="bg1"/>
                </a:solidFill>
              </a:rPr>
              <a:t>optimal learning include both physical and psychological elements</a:t>
            </a:r>
            <a:r>
              <a:rPr lang="en-NZ" dirty="0"/>
              <a:t> </a:t>
            </a:r>
            <a:endParaRPr lang="en-US" sz="1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2946704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4DD13D5-D67C-48D8-85A7-0C717ACA56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6813" y="813161"/>
            <a:ext cx="3517178" cy="3517178"/>
          </a:xfrm>
        </p:spPr>
      </p:pic>
    </p:spTree>
    <p:extLst>
      <p:ext uri="{BB962C8B-B14F-4D97-AF65-F5344CB8AC3E}">
        <p14:creationId xmlns:p14="http://schemas.microsoft.com/office/powerpoint/2010/main" val="364071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ECCA-2261-4A2D-9F3F-946732A8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857250"/>
          </a:xfrm>
        </p:spPr>
        <p:txBody>
          <a:bodyPr/>
          <a:lstStyle/>
          <a:p>
            <a:r>
              <a:rPr lang="en-NZ" sz="3200" dirty="0"/>
              <a:t>Transitioning …….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A63944-6F75-4388-8818-BA2B5791C2D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5189" y="930686"/>
            <a:ext cx="6256421" cy="36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3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C2BA-DBA7-488E-91D0-E2E44B9E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75745-AD5A-45D0-A0F3-D89C6C4DB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958" y="1749028"/>
            <a:ext cx="4038600" cy="213416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One pro and one con of using differentiated instruction in your teaching context.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EFDDC-A18C-453D-8F08-8BE65704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0443" y="1774660"/>
            <a:ext cx="4038600" cy="210853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One challenge and one possible solution for change in your teaching context.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54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CE1-89C7-E441-ABC2-8C1A6D98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2" y="206375"/>
            <a:ext cx="8229600" cy="857250"/>
          </a:xfrm>
        </p:spPr>
        <p:txBody>
          <a:bodyPr/>
          <a:lstStyle/>
          <a:p>
            <a:r>
              <a:rPr lang="en-US" sz="3200" dirty="0"/>
              <a:t>Karakia </a:t>
            </a:r>
            <a:r>
              <a:rPr lang="en-US" sz="3200" dirty="0" err="1"/>
              <a:t>Whakamutanga</a:t>
            </a: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CB205B-FA36-46D8-88DE-2D0C0554069F}"/>
              </a:ext>
            </a:extLst>
          </p:cNvPr>
          <p:cNvSpPr txBox="1">
            <a:spLocks/>
          </p:cNvSpPr>
          <p:nvPr/>
        </p:nvSpPr>
        <p:spPr>
          <a:xfrm>
            <a:off x="355173" y="821094"/>
            <a:ext cx="3890866" cy="4116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err="1"/>
              <a:t>Unuhia</a:t>
            </a:r>
            <a:r>
              <a:rPr lang="en-GB" sz="2400" b="1" dirty="0"/>
              <a:t>, </a:t>
            </a:r>
            <a:r>
              <a:rPr lang="en-GB" sz="2400" b="1" dirty="0" err="1"/>
              <a:t>unuhia</a:t>
            </a:r>
            <a:endParaRPr lang="en-NZ" sz="2400" b="1" dirty="0"/>
          </a:p>
          <a:p>
            <a:pPr marL="0" indent="0">
              <a:buNone/>
            </a:pPr>
            <a:r>
              <a:rPr lang="en-GB" sz="2400" b="1" dirty="0" err="1"/>
              <a:t>Unuhia</a:t>
            </a:r>
            <a:r>
              <a:rPr lang="en-GB" sz="2400" b="1" dirty="0"/>
              <a:t> </a:t>
            </a:r>
            <a:r>
              <a:rPr lang="en-GB" sz="2400" b="1" dirty="0" err="1"/>
              <a:t>ki</a:t>
            </a:r>
            <a:r>
              <a:rPr lang="en-GB" sz="2400" b="1" dirty="0"/>
              <a:t> </a:t>
            </a:r>
            <a:r>
              <a:rPr lang="en-GB" sz="2400" b="1" dirty="0" err="1"/>
              <a:t>te</a:t>
            </a:r>
            <a:r>
              <a:rPr lang="en-GB" sz="2400" b="1" dirty="0"/>
              <a:t> </a:t>
            </a:r>
            <a:r>
              <a:rPr lang="en-GB" sz="2400" b="1" dirty="0" err="1"/>
              <a:t>uru</a:t>
            </a:r>
            <a:r>
              <a:rPr lang="en-GB" sz="2400" b="1" dirty="0"/>
              <a:t> </a:t>
            </a:r>
            <a:r>
              <a:rPr lang="en-GB" sz="2400" b="1" dirty="0" err="1"/>
              <a:t>tapu</a:t>
            </a:r>
            <a:r>
              <a:rPr lang="en-GB" sz="2400" b="1" dirty="0"/>
              <a:t> </a:t>
            </a:r>
            <a:r>
              <a:rPr lang="en-GB" sz="2400" b="1" dirty="0" err="1"/>
              <a:t>nui</a:t>
            </a:r>
            <a:endParaRPr lang="en-NZ" sz="2400" b="1" dirty="0"/>
          </a:p>
          <a:p>
            <a:pPr marL="0" indent="0">
              <a:buNone/>
            </a:pPr>
            <a:r>
              <a:rPr lang="en-GB" sz="2400" b="1" dirty="0"/>
              <a:t>Kia </a:t>
            </a:r>
            <a:r>
              <a:rPr lang="en-GB" sz="2400" b="1" dirty="0" err="1"/>
              <a:t>wātea</a:t>
            </a:r>
            <a:r>
              <a:rPr lang="en-GB" sz="2400" b="1" dirty="0"/>
              <a:t>, </a:t>
            </a:r>
            <a:r>
              <a:rPr lang="en-GB" sz="2400" b="1" dirty="0" err="1"/>
              <a:t>kia</a:t>
            </a:r>
            <a:r>
              <a:rPr lang="en-GB" sz="2400" b="1" dirty="0"/>
              <a:t> </a:t>
            </a:r>
            <a:r>
              <a:rPr lang="en-GB" sz="2400" b="1" dirty="0" err="1"/>
              <a:t>māmā</a:t>
            </a:r>
            <a:r>
              <a:rPr lang="en-GB" sz="2400" b="1" dirty="0"/>
              <a:t>, </a:t>
            </a:r>
            <a:r>
              <a:rPr lang="en-GB" sz="2400" b="1" dirty="0" err="1"/>
              <a:t>te</a:t>
            </a:r>
            <a:r>
              <a:rPr lang="en-GB" sz="2400" b="1" dirty="0"/>
              <a:t> </a:t>
            </a:r>
            <a:r>
              <a:rPr lang="en-GB" sz="2400" b="1" dirty="0" err="1"/>
              <a:t>ngākau</a:t>
            </a:r>
            <a:r>
              <a:rPr lang="en-GB" sz="2400" b="1" dirty="0"/>
              <a:t>, </a:t>
            </a:r>
            <a:r>
              <a:rPr lang="en-GB" sz="2400" b="1" dirty="0" err="1"/>
              <a:t>te</a:t>
            </a:r>
            <a:r>
              <a:rPr lang="en-GB" sz="2400" b="1" dirty="0"/>
              <a:t> </a:t>
            </a:r>
            <a:r>
              <a:rPr lang="en-GB" sz="2400" b="1" dirty="0" err="1"/>
              <a:t>tinana</a:t>
            </a:r>
            <a:endParaRPr lang="en-NZ" sz="2400" b="1" dirty="0"/>
          </a:p>
          <a:p>
            <a:pPr marL="0" indent="0">
              <a:buNone/>
            </a:pPr>
            <a:r>
              <a:rPr lang="en-GB" sz="2400" b="1" dirty="0" err="1"/>
              <a:t>Te</a:t>
            </a:r>
            <a:r>
              <a:rPr lang="en-GB" sz="2400" b="1" dirty="0"/>
              <a:t> </a:t>
            </a:r>
            <a:r>
              <a:rPr lang="en-GB" sz="2400" b="1" dirty="0" err="1"/>
              <a:t>wairua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te</a:t>
            </a:r>
            <a:r>
              <a:rPr lang="en-GB" sz="2400" b="1" dirty="0"/>
              <a:t> </a:t>
            </a:r>
            <a:r>
              <a:rPr lang="en-GB" sz="2400" b="1" dirty="0" err="1"/>
              <a:t>ara</a:t>
            </a:r>
            <a:r>
              <a:rPr lang="en-GB" sz="2400" b="1" dirty="0"/>
              <a:t> </a:t>
            </a:r>
            <a:r>
              <a:rPr lang="en-GB" sz="2400" b="1" dirty="0" err="1"/>
              <a:t>takatā</a:t>
            </a:r>
            <a:endParaRPr lang="en-NZ" sz="2400" b="1" dirty="0"/>
          </a:p>
          <a:p>
            <a:pPr marL="0" indent="0">
              <a:buNone/>
            </a:pPr>
            <a:r>
              <a:rPr lang="en-GB" sz="2400" b="1" dirty="0" err="1"/>
              <a:t>Koia</a:t>
            </a:r>
            <a:r>
              <a:rPr lang="en-GB" sz="2400" b="1" dirty="0"/>
              <a:t> </a:t>
            </a:r>
            <a:r>
              <a:rPr lang="en-GB" sz="2400" b="1" dirty="0" err="1"/>
              <a:t>rā</a:t>
            </a:r>
            <a:r>
              <a:rPr lang="en-GB" sz="2400" b="1" dirty="0"/>
              <a:t> e </a:t>
            </a:r>
            <a:r>
              <a:rPr lang="en-GB" sz="2400" b="1" dirty="0" err="1"/>
              <a:t>Rongo</a:t>
            </a:r>
            <a:r>
              <a:rPr lang="en-GB" sz="2400" b="1" dirty="0"/>
              <a:t>, </a:t>
            </a:r>
            <a:r>
              <a:rPr lang="en-GB" sz="2400" b="1" dirty="0" err="1"/>
              <a:t>whakairia</a:t>
            </a:r>
            <a:r>
              <a:rPr lang="en-GB" sz="2400" b="1" dirty="0"/>
              <a:t> </a:t>
            </a:r>
            <a:r>
              <a:rPr lang="en-GB" sz="2400" b="1" dirty="0" err="1"/>
              <a:t>ake</a:t>
            </a:r>
            <a:r>
              <a:rPr lang="en-GB" sz="2400" b="1" dirty="0"/>
              <a:t> </a:t>
            </a:r>
            <a:r>
              <a:rPr lang="en-GB" sz="2400" b="1" dirty="0" err="1"/>
              <a:t>ki</a:t>
            </a:r>
            <a:r>
              <a:rPr lang="en-GB" sz="2400" b="1" dirty="0"/>
              <a:t> </a:t>
            </a:r>
            <a:r>
              <a:rPr lang="en-GB" sz="2400" b="1" dirty="0" err="1"/>
              <a:t>runga</a:t>
            </a:r>
            <a:endParaRPr lang="en-NZ" sz="2400" b="1" dirty="0"/>
          </a:p>
          <a:p>
            <a:pPr marL="0" indent="0">
              <a:buNone/>
            </a:pPr>
            <a:r>
              <a:rPr lang="en-GB" sz="2400" b="1" dirty="0"/>
              <a:t>Kia </a:t>
            </a:r>
            <a:r>
              <a:rPr lang="en-GB" sz="2400" b="1" dirty="0" err="1"/>
              <a:t>tina</a:t>
            </a:r>
            <a:r>
              <a:rPr lang="en-GB" sz="2400" b="1" dirty="0"/>
              <a:t>! TINA! Hui e! TĀIKI E!</a:t>
            </a:r>
            <a:endParaRPr lang="en-NZ" sz="24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01F0B-99BE-4069-848E-81A62C92D5A6}"/>
              </a:ext>
            </a:extLst>
          </p:cNvPr>
          <p:cNvSpPr txBox="1">
            <a:spLocks/>
          </p:cNvSpPr>
          <p:nvPr/>
        </p:nvSpPr>
        <p:spPr>
          <a:xfrm>
            <a:off x="4572001" y="821094"/>
            <a:ext cx="4329403" cy="41160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b="1" i="1" dirty="0"/>
              <a:t>Draw on, draw on,</a:t>
            </a:r>
            <a:endParaRPr lang="en-NZ" sz="2400" b="1" dirty="0"/>
          </a:p>
          <a:p>
            <a:pPr marL="0" indent="0">
              <a:buNone/>
            </a:pPr>
            <a:r>
              <a:rPr lang="en-NZ" sz="2400" b="1" i="1" dirty="0"/>
              <a:t>Draw on the supreme sacredness</a:t>
            </a:r>
            <a:endParaRPr lang="en-NZ" sz="2400" b="1" dirty="0"/>
          </a:p>
          <a:p>
            <a:pPr marL="0" indent="0">
              <a:buNone/>
            </a:pPr>
            <a:r>
              <a:rPr lang="en-NZ" sz="2400" b="1" i="1" dirty="0"/>
              <a:t>To clear, to free the heart, the body and the spirit of mankind</a:t>
            </a:r>
            <a:endParaRPr lang="en-NZ" sz="2400" b="1" dirty="0"/>
          </a:p>
          <a:p>
            <a:pPr marL="0" indent="0">
              <a:buNone/>
            </a:pPr>
            <a:r>
              <a:rPr lang="en-NZ" sz="2400" b="1" i="1" dirty="0" err="1"/>
              <a:t>Rongo</a:t>
            </a:r>
            <a:r>
              <a:rPr lang="en-NZ" sz="2400" b="1" i="1" dirty="0"/>
              <a:t>, suspended high above us (“heaven”)</a:t>
            </a:r>
            <a:endParaRPr lang="en-NZ" sz="2400" b="1" dirty="0"/>
          </a:p>
          <a:p>
            <a:pPr marL="0" indent="0">
              <a:buNone/>
            </a:pPr>
            <a:r>
              <a:rPr lang="en-NZ" sz="2400" b="1" i="1" dirty="0"/>
              <a:t>Draw together! Affirm!</a:t>
            </a:r>
            <a:endParaRPr lang="en-NZ" sz="2400" b="1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357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CE1-89C7-E441-ABC2-8C1A6D98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1" y="258374"/>
            <a:ext cx="9097958" cy="1025266"/>
          </a:xfrm>
        </p:spPr>
        <p:txBody>
          <a:bodyPr/>
          <a:lstStyle/>
          <a:p>
            <a:r>
              <a:rPr lang="en-US" sz="3200" dirty="0"/>
              <a:t>Karakia </a:t>
            </a:r>
            <a:r>
              <a:rPr lang="en-US" sz="3200" dirty="0" err="1"/>
              <a:t>Timatanga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CB205B-FA36-46D8-88DE-2D0C0554069F}"/>
              </a:ext>
            </a:extLst>
          </p:cNvPr>
          <p:cNvSpPr txBox="1">
            <a:spLocks/>
          </p:cNvSpPr>
          <p:nvPr/>
        </p:nvSpPr>
        <p:spPr>
          <a:xfrm>
            <a:off x="186612" y="995225"/>
            <a:ext cx="4161453" cy="3889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182563" indent="0">
              <a:buNone/>
            </a:pPr>
            <a:r>
              <a:rPr lang="en-US" sz="2000" b="1" dirty="0" err="1"/>
              <a:t>Whakataka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hau</a:t>
            </a:r>
            <a:r>
              <a:rPr lang="en-US" sz="2000" b="1" dirty="0"/>
              <a:t> </a:t>
            </a:r>
            <a:r>
              <a:rPr lang="en-US" sz="2000" b="1" dirty="0" err="1"/>
              <a:t>ki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uru</a:t>
            </a:r>
            <a:r>
              <a:rPr lang="en-US" sz="2000" b="1" dirty="0"/>
              <a:t>.</a:t>
            </a:r>
            <a:endParaRPr lang="en-NZ" sz="2000" b="1" dirty="0"/>
          </a:p>
          <a:p>
            <a:pPr marL="182563" indent="0">
              <a:buNone/>
            </a:pPr>
            <a:r>
              <a:rPr lang="en-US" sz="2000" b="1" dirty="0" err="1"/>
              <a:t>Whakataka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hau</a:t>
            </a:r>
            <a:r>
              <a:rPr lang="en-US" sz="2000" b="1" dirty="0"/>
              <a:t> </a:t>
            </a:r>
            <a:r>
              <a:rPr lang="en-US" sz="2000" b="1" dirty="0" err="1"/>
              <a:t>ki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tonga</a:t>
            </a:r>
            <a:r>
              <a:rPr lang="en-US" sz="2000" b="1" dirty="0"/>
              <a:t>.</a:t>
            </a:r>
            <a:endParaRPr lang="en-NZ" sz="2000" b="1" dirty="0"/>
          </a:p>
          <a:p>
            <a:pPr marL="182563" indent="0">
              <a:buNone/>
            </a:pPr>
            <a:r>
              <a:rPr lang="en-US" sz="2000" b="1" dirty="0"/>
              <a:t>Kia </a:t>
            </a:r>
            <a:r>
              <a:rPr lang="en-US" sz="2000" b="1" dirty="0" err="1"/>
              <a:t>mākinakina</a:t>
            </a:r>
            <a:r>
              <a:rPr lang="en-US" sz="2000" b="1" dirty="0"/>
              <a:t> </a:t>
            </a:r>
            <a:r>
              <a:rPr lang="en-US" sz="2000" b="1" dirty="0" err="1"/>
              <a:t>ki</a:t>
            </a:r>
            <a:r>
              <a:rPr lang="en-US" sz="2000" b="1" dirty="0"/>
              <a:t> </a:t>
            </a:r>
            <a:r>
              <a:rPr lang="en-US" sz="2000" b="1" dirty="0" err="1"/>
              <a:t>uta</a:t>
            </a:r>
            <a:r>
              <a:rPr lang="en-US" sz="2000" b="1" dirty="0"/>
              <a:t>.</a:t>
            </a:r>
            <a:endParaRPr lang="en-NZ" sz="2000" b="1" dirty="0"/>
          </a:p>
          <a:p>
            <a:pPr marL="182563" indent="0">
              <a:buNone/>
            </a:pPr>
            <a:r>
              <a:rPr lang="en-US" sz="2000" b="1" dirty="0"/>
              <a:t>Kia </a:t>
            </a:r>
            <a:r>
              <a:rPr lang="en-US" sz="2000" b="1" dirty="0" err="1"/>
              <a:t>mātaratara</a:t>
            </a:r>
            <a:r>
              <a:rPr lang="en-US" sz="2000" b="1" dirty="0"/>
              <a:t> </a:t>
            </a:r>
            <a:r>
              <a:rPr lang="en-US" sz="2000" b="1" dirty="0" err="1"/>
              <a:t>ki</a:t>
            </a:r>
            <a:r>
              <a:rPr lang="en-US" sz="2000" b="1" dirty="0"/>
              <a:t> tai.</a:t>
            </a:r>
            <a:endParaRPr lang="en-NZ" sz="2000" b="1" dirty="0"/>
          </a:p>
          <a:p>
            <a:pPr marL="182563" indent="0">
              <a:buNone/>
            </a:pPr>
            <a:r>
              <a:rPr lang="en-US" sz="2000" b="1" dirty="0"/>
              <a:t>E </a:t>
            </a:r>
            <a:r>
              <a:rPr lang="en-US" sz="2000" b="1" dirty="0" err="1"/>
              <a:t>hī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ana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atakura</a:t>
            </a:r>
            <a:r>
              <a:rPr lang="en-US" sz="2000" b="1" dirty="0"/>
              <a:t>.</a:t>
            </a:r>
            <a:endParaRPr lang="en-NZ" sz="2000" b="1" dirty="0"/>
          </a:p>
          <a:p>
            <a:pPr marL="182563" indent="0">
              <a:buNone/>
            </a:pPr>
            <a:r>
              <a:rPr lang="en-US" sz="2000" b="1" dirty="0"/>
              <a:t>He </a:t>
            </a:r>
            <a:r>
              <a:rPr lang="en-US" sz="2000" b="1" dirty="0" err="1"/>
              <a:t>tio</a:t>
            </a:r>
            <a:r>
              <a:rPr lang="en-US" sz="2000" b="1" dirty="0"/>
              <a:t>, he </a:t>
            </a:r>
            <a:r>
              <a:rPr lang="en-US" sz="2000" b="1" dirty="0" err="1"/>
              <a:t>huka</a:t>
            </a:r>
            <a:r>
              <a:rPr lang="en-US" sz="2000" b="1" dirty="0"/>
              <a:t>, he </a:t>
            </a:r>
            <a:r>
              <a:rPr lang="en-US" sz="2000" b="1" dirty="0" err="1"/>
              <a:t>hau</a:t>
            </a:r>
            <a:r>
              <a:rPr lang="en-US" sz="2000" b="1" dirty="0"/>
              <a:t> </a:t>
            </a:r>
            <a:r>
              <a:rPr lang="en-US" sz="2000" b="1" dirty="0" err="1"/>
              <a:t>hū</a:t>
            </a:r>
            <a:r>
              <a:rPr lang="en-US" sz="2000" b="1" dirty="0"/>
              <a:t>.</a:t>
            </a:r>
            <a:endParaRPr lang="en-NZ" sz="2000" b="1" dirty="0"/>
          </a:p>
          <a:p>
            <a:pPr marL="182563" indent="0">
              <a:buNone/>
            </a:pPr>
            <a:r>
              <a:rPr lang="en-US" sz="2000" b="1" dirty="0" err="1"/>
              <a:t>Tihei</a:t>
            </a:r>
            <a:r>
              <a:rPr lang="en-US" sz="2000" b="1" dirty="0"/>
              <a:t> </a:t>
            </a:r>
            <a:r>
              <a:rPr lang="en-US" sz="2000" b="1" dirty="0" err="1"/>
              <a:t>mauriora</a:t>
            </a:r>
            <a:r>
              <a:rPr lang="en-US" sz="2000" b="1" dirty="0"/>
              <a:t>!</a:t>
            </a:r>
            <a:r>
              <a:rPr lang="en-NZ" sz="2000" b="1" dirty="0"/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01F0B-99BE-4069-848E-81A62C92D5A6}"/>
              </a:ext>
            </a:extLst>
          </p:cNvPr>
          <p:cNvSpPr txBox="1">
            <a:spLocks/>
          </p:cNvSpPr>
          <p:nvPr/>
        </p:nvSpPr>
        <p:spPr>
          <a:xfrm>
            <a:off x="4572000" y="992682"/>
            <a:ext cx="4520680" cy="3892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buNone/>
            </a:pPr>
            <a:endParaRPr lang="en-US" sz="2000" b="1" i="1" dirty="0">
              <a:solidFill>
                <a:schemeClr val="bg1"/>
              </a:solidFill>
            </a:endParaRPr>
          </a:p>
          <a:p>
            <a:pPr marL="92075" indent="0">
              <a:buNone/>
            </a:pPr>
            <a:r>
              <a:rPr lang="en-US" sz="2000" b="1" i="1" dirty="0"/>
              <a:t>Cease the winds from the west.</a:t>
            </a:r>
            <a:endParaRPr lang="en-NZ" sz="2000" b="1" dirty="0"/>
          </a:p>
          <a:p>
            <a:pPr marL="92075" indent="0">
              <a:buNone/>
            </a:pPr>
            <a:r>
              <a:rPr lang="en-US" sz="2000" b="1" i="1" dirty="0"/>
              <a:t>Cease the winds from the south.</a:t>
            </a:r>
            <a:endParaRPr lang="en-NZ" sz="2000" b="1" dirty="0"/>
          </a:p>
          <a:p>
            <a:pPr marL="92075" indent="0">
              <a:buNone/>
            </a:pPr>
            <a:r>
              <a:rPr lang="en-US" sz="2000" b="1" i="1" dirty="0"/>
              <a:t>Let the breeze blow over the land.</a:t>
            </a:r>
            <a:endParaRPr lang="en-NZ" sz="2000" b="1" dirty="0"/>
          </a:p>
          <a:p>
            <a:pPr marL="92075" indent="0">
              <a:buNone/>
            </a:pPr>
            <a:r>
              <a:rPr lang="en-US" sz="2000" b="1" i="1" dirty="0"/>
              <a:t>Let the breeze blow over the ocean.</a:t>
            </a:r>
            <a:endParaRPr lang="en-NZ" sz="2000" b="1" dirty="0"/>
          </a:p>
          <a:p>
            <a:pPr marL="92075" indent="0">
              <a:buNone/>
            </a:pPr>
            <a:r>
              <a:rPr lang="en-US" sz="2000" b="1" i="1" dirty="0"/>
              <a:t>Let the red-tipped dawn come with a sharpened air.</a:t>
            </a:r>
            <a:endParaRPr lang="en-NZ" sz="2000" b="1" dirty="0"/>
          </a:p>
          <a:p>
            <a:pPr marL="92075" indent="0">
              <a:buNone/>
            </a:pPr>
            <a:r>
              <a:rPr lang="en-US" sz="2000" b="1" i="1" dirty="0"/>
              <a:t>A touch of frost, a promise of glorious day.</a:t>
            </a:r>
            <a:endParaRPr lang="en-NZ" sz="2000" b="1" dirty="0"/>
          </a:p>
          <a:p>
            <a:pPr marL="0" indent="0">
              <a:buNone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408590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CE1-89C7-E441-ABC2-8C1A6D98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2" y="206375"/>
            <a:ext cx="8229600" cy="857250"/>
          </a:xfrm>
        </p:spPr>
        <p:txBody>
          <a:bodyPr/>
          <a:lstStyle/>
          <a:p>
            <a:r>
              <a:rPr lang="en-US" sz="3200" dirty="0" err="1"/>
              <a:t>Waiata</a:t>
            </a:r>
            <a:endParaRPr lang="en-US" sz="3200" dirty="0"/>
          </a:p>
        </p:txBody>
      </p:sp>
      <p:pic>
        <p:nvPicPr>
          <p:cNvPr id="4" name="waiata2.mp3">
            <a:hlinkClick r:id="" action="ppaction://media"/>
            <a:extLst>
              <a:ext uri="{FF2B5EF4-FFF2-40B4-BE49-F238E27FC236}">
                <a16:creationId xmlns:a16="http://schemas.microsoft.com/office/drawing/2014/main" id="{6707A7A1-FC00-C74B-AC77-FEFE6B144E8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8605" y="236325"/>
            <a:ext cx="609600" cy="6096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CB205B-FA36-46D8-88DE-2D0C0554069F}"/>
              </a:ext>
            </a:extLst>
          </p:cNvPr>
          <p:cNvSpPr txBox="1">
            <a:spLocks/>
          </p:cNvSpPr>
          <p:nvPr/>
        </p:nvSpPr>
        <p:spPr>
          <a:xfrm>
            <a:off x="457199" y="1200150"/>
            <a:ext cx="3760237" cy="3017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/>
              <a:t>Tō tatou waka</a:t>
            </a:r>
          </a:p>
          <a:p>
            <a:pPr marL="0" indent="0">
              <a:buFont typeface="Arial" charset="0"/>
              <a:buNone/>
            </a:pPr>
            <a:r>
              <a:rPr lang="en-US" sz="2800"/>
              <a:t>Ko te rangimārie</a:t>
            </a:r>
          </a:p>
          <a:p>
            <a:pPr marL="0" indent="0">
              <a:buFont typeface="Arial" charset="0"/>
              <a:buNone/>
            </a:pPr>
            <a:r>
              <a:rPr lang="en-US" sz="2800"/>
              <a:t>Ngā hoe o runga</a:t>
            </a:r>
          </a:p>
          <a:p>
            <a:pPr marL="0" indent="0">
              <a:buFont typeface="Arial" charset="0"/>
              <a:buNone/>
            </a:pPr>
            <a:r>
              <a:rPr lang="en-US" sz="2800"/>
              <a:t>Ko te puna o te aroha</a:t>
            </a:r>
          </a:p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/>
              <a:t>Ko te puna o te aroha</a:t>
            </a:r>
          </a:p>
          <a:p>
            <a:endParaRPr lang="en-N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01F0B-99BE-4069-848E-81A62C92D5A6}"/>
              </a:ext>
            </a:extLst>
          </p:cNvPr>
          <p:cNvSpPr txBox="1">
            <a:spLocks/>
          </p:cNvSpPr>
          <p:nvPr/>
        </p:nvSpPr>
        <p:spPr>
          <a:xfrm>
            <a:off x="4572000" y="1283737"/>
            <a:ext cx="4114800" cy="3017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0">
              <a:buNone/>
            </a:pPr>
            <a:r>
              <a:rPr lang="en-US" sz="2800" dirty="0"/>
              <a:t>Our vehicle of</a:t>
            </a:r>
          </a:p>
          <a:p>
            <a:pPr marL="274638" indent="0">
              <a:buNone/>
            </a:pPr>
            <a:r>
              <a:rPr lang="en-US" sz="2800" dirty="0"/>
              <a:t>peace paddles upon</a:t>
            </a:r>
          </a:p>
          <a:p>
            <a:pPr marL="274638" indent="0">
              <a:buNone/>
            </a:pPr>
            <a:r>
              <a:rPr lang="en-US" sz="2800" dirty="0"/>
              <a:t>the wellspring of love</a:t>
            </a:r>
          </a:p>
          <a:p>
            <a:pPr marL="274638" lvl="0" indent="0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/>
              <a:t>the wellspring of love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29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LEGO&#10;&#10;Description generated with high confidence">
            <a:extLst>
              <a:ext uri="{FF2B5EF4-FFF2-40B4-BE49-F238E27FC236}">
                <a16:creationId xmlns:a16="http://schemas.microsoft.com/office/drawing/2014/main" id="{8C05E053-916D-4388-A6BC-E10635765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72" b="17673"/>
          <a:stretch/>
        </p:blipFill>
        <p:spPr>
          <a:xfrm>
            <a:off x="1143015" y="642945"/>
            <a:ext cx="6857985" cy="3857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4959AF-4F44-CC4C-8575-1978BEC0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788" y="1618429"/>
            <a:ext cx="2166773" cy="1031657"/>
          </a:xfrm>
        </p:spPr>
        <p:txBody>
          <a:bodyPr vert="horz" lIns="68580" tIns="34290" rIns="68580" bIns="34290" rtlCol="0" anchor="b">
            <a:normAutofit/>
          </a:bodyPr>
          <a:lstStyle/>
          <a:p>
            <a:pPr defTabSz="685800" eaLnBrk="1" hangingPunct="1">
              <a:lnSpc>
                <a:spcPct val="90000"/>
              </a:lnSpc>
            </a:pPr>
            <a:r>
              <a:rPr lang="en-US" sz="2400" dirty="0">
                <a:ea typeface="+mj-ea"/>
                <a:cs typeface="+mj-cs"/>
              </a:rPr>
              <a:t>Day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77C8-AB68-4541-AF9C-9517ECBA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19" y="3591943"/>
            <a:ext cx="3621142" cy="384347"/>
          </a:xfrm>
        </p:spPr>
        <p:txBody>
          <a:bodyPr vert="horz" lIns="68580" tIns="34290" rIns="68580" bIns="34290" rtlCol="0">
            <a:noAutofit/>
          </a:bodyPr>
          <a:lstStyle/>
          <a:p>
            <a:pPr marL="0" indent="0" algn="ctr" defTabSz="685800" eaLnBrk="1" hangingPunct="1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100" dirty="0">
                <a:ea typeface="+mn-ea"/>
                <a:cs typeface="+mn-cs"/>
              </a:rPr>
              <a:t>What’s happening today?</a:t>
            </a:r>
          </a:p>
        </p:txBody>
      </p:sp>
    </p:spTree>
    <p:extLst>
      <p:ext uri="{BB962C8B-B14F-4D97-AF65-F5344CB8AC3E}">
        <p14:creationId xmlns:p14="http://schemas.microsoft.com/office/powerpoint/2010/main" val="170752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63EC-28E5-7040-853D-231D4C55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Cultural Share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824379-D29D-8940-8717-0FA59EC41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674728"/>
              </p:ext>
            </p:extLst>
          </p:nvPr>
        </p:nvGraphicFramePr>
        <p:xfrm>
          <a:off x="761999" y="752475"/>
          <a:ext cx="7686675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938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D7A4-FF8A-F141-8FEE-7D3308A2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857250"/>
          </a:xfrm>
        </p:spPr>
        <p:txBody>
          <a:bodyPr/>
          <a:lstStyle/>
          <a:p>
            <a:r>
              <a:rPr lang="en-US" sz="3200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523C4-497A-9D4F-849D-07AA5981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644376"/>
            <a:ext cx="8035961" cy="2492626"/>
          </a:xfrm>
        </p:spPr>
        <p:txBody>
          <a:bodyPr/>
          <a:lstStyle/>
          <a:p>
            <a:pPr marL="714375" lvl="0" indent="-714375">
              <a:buBlip>
                <a:blip r:embed="rId3"/>
              </a:buBlip>
            </a:pPr>
            <a:r>
              <a:rPr lang="en-US" sz="2800" dirty="0"/>
              <a:t>List different learning styles. </a:t>
            </a:r>
          </a:p>
          <a:p>
            <a:pPr marL="714375" lvl="0" indent="-714375">
              <a:buBlip>
                <a:blip r:embed="rId3"/>
              </a:buBlip>
            </a:pPr>
            <a:r>
              <a:rPr lang="en-US" sz="2800" dirty="0"/>
              <a:t>Evaluate teaching methods by their capacity to differentiate.</a:t>
            </a:r>
          </a:p>
          <a:p>
            <a:pPr marL="714375" lvl="0" indent="-714375">
              <a:buBlip>
                <a:blip r:embed="rId3"/>
              </a:buBlip>
            </a:pPr>
            <a:r>
              <a:rPr lang="en-US" sz="2800" dirty="0"/>
              <a:t>Identify methods you could use to </a:t>
            </a:r>
            <a:r>
              <a:rPr lang="en-US" sz="2800"/>
              <a:t>differentiate well.</a:t>
            </a:r>
            <a:endParaRPr lang="en-US" sz="2800" dirty="0"/>
          </a:p>
          <a:p>
            <a:pPr marL="714375" lvl="0" indent="-714375">
              <a:buBlip>
                <a:blip r:embed="rId3"/>
              </a:buBlip>
            </a:pPr>
            <a:r>
              <a:rPr lang="en-US" sz="2800" dirty="0"/>
              <a:t>Consider the possible challenges associated with moving towards a learner-</a:t>
            </a:r>
            <a:r>
              <a:rPr lang="en-US" sz="2800" dirty="0" err="1"/>
              <a:t>centred</a:t>
            </a:r>
            <a:r>
              <a:rPr lang="en-US" sz="2800" dirty="0"/>
              <a:t> learning environment with possible </a:t>
            </a:r>
            <a:r>
              <a:rPr lang="en-NZ" sz="2800" dirty="0"/>
              <a:t>solutions.</a:t>
            </a:r>
          </a:p>
        </p:txBody>
      </p:sp>
    </p:spTree>
    <p:extLst>
      <p:ext uri="{BB962C8B-B14F-4D97-AF65-F5344CB8AC3E}">
        <p14:creationId xmlns:p14="http://schemas.microsoft.com/office/powerpoint/2010/main" val="393326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BA02-7C18-5945-8222-867E69B1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Differentiate</a:t>
            </a:r>
            <a:r>
              <a:rPr lang="en-NZ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C28A-4270-0242-A2DC-3F5E97DB8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accommodate differences between students due to their different ability, prior learning, motivation and learning style.</a:t>
            </a:r>
            <a:endParaRPr lang="en-N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6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4CC-BD59-374F-B1F1-B79453C8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16A7D-A882-6248-B1F4-698A577A6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Your task is to place each method card in one of the following categories assuming the teaching method is used by itself:</a:t>
            </a:r>
            <a:endParaRPr lang="en-NZ" dirty="0"/>
          </a:p>
          <a:p>
            <a:r>
              <a:rPr lang="en-GB" b="1" dirty="0"/>
              <a:t>A.</a:t>
            </a:r>
            <a:r>
              <a:rPr lang="en-GB" dirty="0"/>
              <a:t> Can differentiate well</a:t>
            </a:r>
            <a:endParaRPr lang="en-NZ" dirty="0"/>
          </a:p>
          <a:p>
            <a:r>
              <a:rPr lang="en-GB" b="1" dirty="0"/>
              <a:t>B.</a:t>
            </a:r>
            <a:r>
              <a:rPr lang="en-GB" dirty="0"/>
              <a:t> Can differentiate reasonably well</a:t>
            </a:r>
            <a:endParaRPr lang="en-NZ" dirty="0"/>
          </a:p>
          <a:p>
            <a:r>
              <a:rPr lang="en-GB" b="1" dirty="0"/>
              <a:t>C.</a:t>
            </a:r>
            <a:r>
              <a:rPr lang="en-GB" dirty="0"/>
              <a:t> Does not differentiate well</a:t>
            </a:r>
            <a:endParaRPr lang="en-N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D5DF-8273-4573-9953-7239B680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3323"/>
            <a:ext cx="9045879" cy="857250"/>
          </a:xfrm>
        </p:spPr>
        <p:txBody>
          <a:bodyPr/>
          <a:lstStyle/>
          <a:p>
            <a:r>
              <a:rPr lang="en-NZ" sz="3200" dirty="0"/>
              <a:t>Differentiated instruction is …..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841CE-B56B-4ECC-9CB7-7FA5889A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450" y="1160573"/>
            <a:ext cx="8229600" cy="1031025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Teaching the same material in a variety of ways, dependent on the abilities of the learner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208792-A297-45BE-AC1C-63434A75F719}"/>
              </a:ext>
            </a:extLst>
          </p:cNvPr>
          <p:cNvSpPr txBox="1">
            <a:spLocks/>
          </p:cNvSpPr>
          <p:nvPr/>
        </p:nvSpPr>
        <p:spPr>
          <a:xfrm>
            <a:off x="-98121" y="2620223"/>
            <a:ext cx="9144000" cy="8572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en-NZ" sz="3200" dirty="0"/>
              <a:t>How might this be done …..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858A640-0857-4B7B-93AD-FE7A2FF43264}"/>
              </a:ext>
            </a:extLst>
          </p:cNvPr>
          <p:cNvSpPr txBox="1">
            <a:spLocks/>
          </p:cNvSpPr>
          <p:nvPr/>
        </p:nvSpPr>
        <p:spPr>
          <a:xfrm>
            <a:off x="544882" y="3477473"/>
            <a:ext cx="8229600" cy="1031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723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nte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234bc5-676d-41d9-98cb-eac5cd0817fe">
      <Value>1</Value>
    </TaxCatchAll>
    <e5907546988c4e8c9baabef7a7152e87 xmlns="f9234bc5-676d-41d9-98cb-eac5cd0817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2bc295bf-0bf1-44d1-9b2a-e81c04385a3a</TermId>
        </TermInfo>
      </Terms>
    </e5907546988c4e8c9baabef7a7152e87>
    <ModifiedByJobTitle xmlns="F9234BC5-676D-41D9-98CB-EAC5CD0817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3C1E2F6BEE548834DBE54F9CF129F" ma:contentTypeVersion="31" ma:contentTypeDescription="Create a new document." ma:contentTypeScope="" ma:versionID="fa892faf42e9cfa7de27b41134ec3e47">
  <xsd:schema xmlns:xsd="http://www.w3.org/2001/XMLSchema" xmlns:xs="http://www.w3.org/2001/XMLSchema" xmlns:p="http://schemas.microsoft.com/office/2006/metadata/properties" xmlns:ns2="F9234BC5-676D-41D9-98CB-EAC5CD0817FE" xmlns:ns3="f9234bc5-676d-41d9-98cb-eac5cd0817fe" xmlns:ns4="5f38495e-07f6-4a32-8a89-75bd70548eac" xmlns:ns5="3d2f7b84-0b8c-49c0-b404-3407b37ad20a" targetNamespace="http://schemas.microsoft.com/office/2006/metadata/properties" ma:root="true" ma:fieldsID="e533c71d7e8317f594e382cba05847f8" ns2:_="" ns3:_="" ns4:_="" ns5:_="">
    <xsd:import namespace="F9234BC5-676D-41D9-98CB-EAC5CD0817FE"/>
    <xsd:import namespace="f9234bc5-676d-41d9-98cb-eac5cd0817fe"/>
    <xsd:import namespace="5f38495e-07f6-4a32-8a89-75bd70548eac"/>
    <xsd:import namespace="3d2f7b84-0b8c-49c0-b404-3407b37ad20a"/>
    <xsd:element name="properties">
      <xsd:complexType>
        <xsd:sequence>
          <xsd:element name="documentManagement">
            <xsd:complexType>
              <xsd:all>
                <xsd:element ref="ns2:ModifiedByJobTitle" minOccurs="0"/>
                <xsd:element ref="ns3:e5907546988c4e8c9baabef7a7152e87" minOccurs="0"/>
                <xsd:element ref="ns3:TaxCatchAll" minOccurs="0"/>
                <xsd:element ref="ns3:TaxCatchAllLabel" minOccurs="0"/>
                <xsd:element ref="ns4:SharedWithUsers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DateTaken" minOccurs="0"/>
                <xsd:element ref="ns5:MediaServiceLocation" minOccurs="0"/>
                <xsd:element ref="ns5:MediaServiceOCR" minOccurs="0"/>
                <xsd:element ref="ns5:MediaServiceEventHashCode" minOccurs="0"/>
                <xsd:element ref="ns5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34BC5-676D-41D9-98CB-EAC5CD0817FE" elementFormDefault="qualified">
    <xsd:import namespace="http://schemas.microsoft.com/office/2006/documentManagement/types"/>
    <xsd:import namespace="http://schemas.microsoft.com/office/infopath/2007/PartnerControls"/>
    <xsd:element name="ModifiedByJobTitle" ma:index="8" nillable="true" ma:displayName="ModifiedByJobTitle" ma:internalName="ModifiedByJobTitl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34bc5-676d-41d9-98cb-eac5cd0817fe" elementFormDefault="qualified">
    <xsd:import namespace="http://schemas.microsoft.com/office/2006/documentManagement/types"/>
    <xsd:import namespace="http://schemas.microsoft.com/office/infopath/2007/PartnerControls"/>
    <xsd:element name="e5907546988c4e8c9baabef7a7152e87" ma:index="9" nillable="true" ma:taxonomy="true" ma:internalName="e5907546988c4e8c9baabef7a7152e87" ma:taxonomyFieldName="Classified" ma:displayName="Classified" ma:readOnly="false" ma:default="1;#Document|2bc295bf-0bf1-44d1-9b2a-e81c04385a3a" ma:fieldId="{e5907546-988c-4e8c-9baa-bef7a7152e87}" ma:sspId="320c34e5-3de5-4711-b8de-78f3088d3d03" ma:termSetId="ec34cdfc-97bc-4c18-8bbe-bf211122e5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d89f02a-c897-4dec-a134-c0ab831a102f}" ma:internalName="TaxCatchAll" ma:showField="CatchAllData" ma:web="5f38495e-07f6-4a32-8a89-75bd70548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d89f02a-c897-4dec-a134-c0ab831a102f}" ma:internalName="TaxCatchAllLabel" ma:readOnly="true" ma:showField="CatchAllDataLabel" ma:web="5f38495e-07f6-4a32-8a89-75bd70548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8495e-07f6-4a32-8a89-75bd70548ea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4" nillable="true" ma:displayName="Sharing Hint Hash" ma:internalName="SharingHintHash" ma:readOnly="true">
      <xsd:simpleType>
        <xsd:restriction base="dms:Text"/>
      </xsd:simple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f7b84-0b8c-49c0-b404-3407b37ad2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34BAF1-CE45-4A14-91F8-62E6BAF9EB36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9234BC5-676D-41D9-98CB-EAC5CD0817FE"/>
    <ds:schemaRef ds:uri="3d2f7b84-0b8c-49c0-b404-3407b37ad20a"/>
    <ds:schemaRef ds:uri="5f38495e-07f6-4a32-8a89-75bd70548eac"/>
    <ds:schemaRef ds:uri="f9234bc5-676d-41d9-98cb-eac5cd0817f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8BD90A-C765-479A-A13A-EBD7083EE0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234BC5-676D-41D9-98CB-EAC5CD0817FE"/>
    <ds:schemaRef ds:uri="f9234bc5-676d-41d9-98cb-eac5cd0817fe"/>
    <ds:schemaRef ds:uri="5f38495e-07f6-4a32-8a89-75bd70548eac"/>
    <ds:schemaRef ds:uri="3d2f7b84-0b8c-49c0-b404-3407b37ad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947DAE-98F3-4E63-91AB-63FBAD55F5A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A0F479F-80BA-42F7-A080-013BD42CE5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909</Words>
  <Application>Microsoft Macintosh PowerPoint</Application>
  <PresentationFormat>On-screen Show (16:9)</PresentationFormat>
  <Paragraphs>108</Paragraphs>
  <Slides>17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Session Ten  Creating a learner-centred environment using differentiated instruction </vt:lpstr>
      <vt:lpstr>Karakia Timatanga </vt:lpstr>
      <vt:lpstr>Waiata</vt:lpstr>
      <vt:lpstr>Day plan</vt:lpstr>
      <vt:lpstr>Cultural Share</vt:lpstr>
      <vt:lpstr>Learning outcomes</vt:lpstr>
      <vt:lpstr>Differentiate </vt:lpstr>
      <vt:lpstr>Teaching Methods</vt:lpstr>
      <vt:lpstr>Differentiated instruction is …..</vt:lpstr>
      <vt:lpstr>Four ways to differentiate instruction</vt:lpstr>
      <vt:lpstr>Content</vt:lpstr>
      <vt:lpstr>Process</vt:lpstr>
      <vt:lpstr>Product</vt:lpstr>
      <vt:lpstr>Learning environment</vt:lpstr>
      <vt:lpstr>Transitioning …….</vt:lpstr>
      <vt:lpstr>Recap</vt:lpstr>
      <vt:lpstr>Karakia Whakamutanga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Ten  Creating a learner-centred environment using differentiated instruction </dc:title>
  <dc:creator>Jacqui James</dc:creator>
  <cp:lastModifiedBy>Ruby Day</cp:lastModifiedBy>
  <cp:revision>2</cp:revision>
  <dcterms:created xsi:type="dcterms:W3CDTF">2019-06-02T03:39:23Z</dcterms:created>
  <dcterms:modified xsi:type="dcterms:W3CDTF">2019-07-07T20:23:16Z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0x0101002223C1E2F6BEE548834DBE54F9CF129F</vt:lpwstr>
  </property>
  <property fmtid="{D5CDD505-2E9C-101B-9397-08002B2CF9AE}" pid="3" name="Classified">
    <vt:lpwstr>1;#Document|2bc295bf-0bf1-44d1-9b2a-e81c04385a3a</vt:lpwstr>
  </property>
</Properties>
</file>