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370" r:id="rId6"/>
    <p:sldId id="260" r:id="rId7"/>
    <p:sldId id="379" r:id="rId8"/>
    <p:sldId id="282" r:id="rId9"/>
    <p:sldId id="303" r:id="rId10"/>
    <p:sldId id="371" r:id="rId11"/>
    <p:sldId id="363" r:id="rId12"/>
    <p:sldId id="364" r:id="rId13"/>
    <p:sldId id="367" r:id="rId14"/>
    <p:sldId id="368" r:id="rId15"/>
    <p:sldId id="365" r:id="rId16"/>
    <p:sldId id="369" r:id="rId17"/>
    <p:sldId id="378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3" autoAdjust="0"/>
    <p:restoredTop sz="77065" autoAdjust="0"/>
  </p:normalViewPr>
  <p:slideViewPr>
    <p:cSldViewPr snapToGrid="0" snapToObjects="1">
      <p:cViewPr varScale="1">
        <p:scale>
          <a:sx n="70" d="100"/>
          <a:sy n="70" d="100"/>
        </p:scale>
        <p:origin x="34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-2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145ED-2E33-42EB-9AC2-13FBE0FBA64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D573E0B-B157-4E2B-A7A5-A04479801C72}">
      <dgm:prSet phldrT="[Text]" custT="1"/>
      <dgm:spPr/>
      <dgm:t>
        <a:bodyPr/>
        <a:lstStyle/>
        <a:p>
          <a:r>
            <a:rPr lang="en-NZ" sz="1800" dirty="0"/>
            <a:t>No summative assessment should be greater than 25% </a:t>
          </a:r>
        </a:p>
      </dgm:t>
    </dgm:pt>
    <dgm:pt modelId="{999F438C-A4C5-4D7A-A68B-0F51B003C138}" type="parTrans" cxnId="{C5107A9F-13BD-4302-B076-D243E5D35A8B}">
      <dgm:prSet/>
      <dgm:spPr/>
      <dgm:t>
        <a:bodyPr/>
        <a:lstStyle/>
        <a:p>
          <a:endParaRPr lang="en-NZ"/>
        </a:p>
      </dgm:t>
    </dgm:pt>
    <dgm:pt modelId="{7F70BFAC-7780-4F51-85F2-4FC1ED1E472D}" type="sibTrans" cxnId="{C5107A9F-13BD-4302-B076-D243E5D35A8B}">
      <dgm:prSet custT="1"/>
      <dgm:spPr/>
      <dgm:t>
        <a:bodyPr/>
        <a:lstStyle/>
        <a:p>
          <a:r>
            <a:rPr lang="en-NZ" sz="1800" dirty="0"/>
            <a:t>All teaching staff should be learners</a:t>
          </a:r>
        </a:p>
      </dgm:t>
    </dgm:pt>
    <dgm:pt modelId="{8529AE9C-F376-4B85-ADD1-93AD10F3D2E3}">
      <dgm:prSet phldrT="[Text]" custT="1"/>
      <dgm:spPr/>
      <dgm:t>
        <a:bodyPr/>
        <a:lstStyle/>
        <a:p>
          <a:r>
            <a:rPr lang="en-NZ" sz="1800" dirty="0"/>
            <a:t>All managers/</a:t>
          </a:r>
          <a:r>
            <a:rPr lang="en-NZ" sz="1800" dirty="0" err="1"/>
            <a:t>HoDs</a:t>
          </a:r>
          <a:r>
            <a:rPr lang="en-NZ" sz="1800" dirty="0"/>
            <a:t> should have to spend time teaching and assessing</a:t>
          </a:r>
        </a:p>
      </dgm:t>
    </dgm:pt>
    <dgm:pt modelId="{E284E477-EFBB-4B98-825C-A22EAB4E9D87}" type="parTrans" cxnId="{2868867B-3CEB-426A-99EC-01E774892813}">
      <dgm:prSet/>
      <dgm:spPr/>
      <dgm:t>
        <a:bodyPr/>
        <a:lstStyle/>
        <a:p>
          <a:endParaRPr lang="en-NZ"/>
        </a:p>
      </dgm:t>
    </dgm:pt>
    <dgm:pt modelId="{BC56902A-79ED-4ACE-870F-636DCF41715D}" type="sibTrans" cxnId="{2868867B-3CEB-426A-99EC-01E774892813}">
      <dgm:prSet/>
      <dgm:spPr/>
      <dgm:t>
        <a:bodyPr/>
        <a:lstStyle/>
        <a:p>
          <a:r>
            <a:rPr lang="en-NZ" dirty="0"/>
            <a:t>Marks should  not be allowed to be given to learners</a:t>
          </a:r>
        </a:p>
      </dgm:t>
    </dgm:pt>
    <dgm:pt modelId="{0125DB57-2BE9-4B27-BD92-D11A9B17D3F6}">
      <dgm:prSet phldrT="[Text]" custT="1"/>
      <dgm:spPr/>
      <dgm:t>
        <a:bodyPr/>
        <a:lstStyle/>
        <a:p>
          <a:r>
            <a:rPr lang="en-NZ" sz="1800" dirty="0"/>
            <a:t>Learners should have  to self-assess their work before handing it in</a:t>
          </a:r>
        </a:p>
      </dgm:t>
    </dgm:pt>
    <dgm:pt modelId="{4D171552-FD40-4063-9E9C-9FEF3EF81FA1}" type="parTrans" cxnId="{C27FC48E-52E6-4EDA-9D4A-9132C50F8F99}">
      <dgm:prSet/>
      <dgm:spPr/>
      <dgm:t>
        <a:bodyPr/>
        <a:lstStyle/>
        <a:p>
          <a:endParaRPr lang="en-NZ"/>
        </a:p>
      </dgm:t>
    </dgm:pt>
    <dgm:pt modelId="{6D72B289-59B1-45D5-BA1C-7B93BC5F3F1C}" type="sibTrans" cxnId="{C27FC48E-52E6-4EDA-9D4A-9132C50F8F99}">
      <dgm:prSet/>
      <dgm:spPr>
        <a:solidFill>
          <a:schemeClr val="bg1"/>
        </a:solidFill>
      </dgm:spPr>
      <dgm:t>
        <a:bodyPr vert="vert270"/>
        <a:lstStyle/>
        <a:p>
          <a:endParaRPr lang="en-NZ" dirty="0"/>
        </a:p>
      </dgm:t>
    </dgm:pt>
    <dgm:pt modelId="{A919E5C9-926B-4E53-8B43-2CFD0B793614}" type="pres">
      <dgm:prSet presAssocID="{D90145ED-2E33-42EB-9AC2-13FBE0FBA64D}" presName="Name0" presStyleCnt="0">
        <dgm:presLayoutVars>
          <dgm:chMax/>
          <dgm:chPref/>
          <dgm:dir/>
          <dgm:animLvl val="lvl"/>
        </dgm:presLayoutVars>
      </dgm:prSet>
      <dgm:spPr/>
    </dgm:pt>
    <dgm:pt modelId="{B571361A-8F27-4C44-9805-08336D879260}" type="pres">
      <dgm:prSet presAssocID="{ED573E0B-B157-4E2B-A7A5-A04479801C72}" presName="composite" presStyleCnt="0"/>
      <dgm:spPr/>
    </dgm:pt>
    <dgm:pt modelId="{1D29F30D-9E3C-43DF-B56B-52A22BBAFEA3}" type="pres">
      <dgm:prSet presAssocID="{ED573E0B-B157-4E2B-A7A5-A04479801C72}" presName="Parent1" presStyleLbl="node1" presStyleIdx="0" presStyleCnt="6" custScaleX="191726" custLinFactNeighborX="57182" custLinFactNeighborY="-9">
        <dgm:presLayoutVars>
          <dgm:chMax val="1"/>
          <dgm:chPref val="1"/>
          <dgm:bulletEnabled val="1"/>
        </dgm:presLayoutVars>
      </dgm:prSet>
      <dgm:spPr/>
    </dgm:pt>
    <dgm:pt modelId="{58A6E630-6AC6-401D-9F4E-D4D753D0B5E0}" type="pres">
      <dgm:prSet presAssocID="{ED573E0B-B157-4E2B-A7A5-A04479801C7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E2F84B-0287-4049-9332-17456E5D9C96}" type="pres">
      <dgm:prSet presAssocID="{ED573E0B-B157-4E2B-A7A5-A04479801C72}" presName="BalanceSpacing" presStyleCnt="0"/>
      <dgm:spPr/>
    </dgm:pt>
    <dgm:pt modelId="{28B4ECC7-81AF-4F81-977A-8FE8BE1E5B00}" type="pres">
      <dgm:prSet presAssocID="{ED573E0B-B157-4E2B-A7A5-A04479801C72}" presName="BalanceSpacing1" presStyleCnt="0"/>
      <dgm:spPr/>
    </dgm:pt>
    <dgm:pt modelId="{E818E452-34BF-4182-8E1D-EF6AEB71B210}" type="pres">
      <dgm:prSet presAssocID="{7F70BFAC-7780-4F51-85F2-4FC1ED1E472D}" presName="Accent1Text" presStyleLbl="node1" presStyleIdx="1" presStyleCnt="6" custScaleX="193562" custLinFactNeighborX="-22540" custLinFactNeighborY="-5393"/>
      <dgm:spPr/>
    </dgm:pt>
    <dgm:pt modelId="{B942BD89-96B8-4315-98E8-90921F265CC4}" type="pres">
      <dgm:prSet presAssocID="{7F70BFAC-7780-4F51-85F2-4FC1ED1E472D}" presName="spaceBetweenRectangles" presStyleCnt="0"/>
      <dgm:spPr/>
    </dgm:pt>
    <dgm:pt modelId="{331B5920-D291-4422-B02F-C478E8405F59}" type="pres">
      <dgm:prSet presAssocID="{8529AE9C-F376-4B85-ADD1-93AD10F3D2E3}" presName="composite" presStyleCnt="0"/>
      <dgm:spPr/>
    </dgm:pt>
    <dgm:pt modelId="{408F0711-2021-4DCD-9F0D-76287BEC1E26}" type="pres">
      <dgm:prSet presAssocID="{8529AE9C-F376-4B85-ADD1-93AD10F3D2E3}" presName="Parent1" presStyleLbl="node1" presStyleIdx="2" presStyleCnt="6" custScaleX="215666" custLinFactNeighborX="-74297" custLinFactNeighborY="8825">
        <dgm:presLayoutVars>
          <dgm:chMax val="1"/>
          <dgm:chPref val="1"/>
          <dgm:bulletEnabled val="1"/>
        </dgm:presLayoutVars>
      </dgm:prSet>
      <dgm:spPr/>
    </dgm:pt>
    <dgm:pt modelId="{E7ECB1C8-5F92-4811-BFFC-1C1D5555B3E3}" type="pres">
      <dgm:prSet presAssocID="{8529AE9C-F376-4B85-ADD1-93AD10F3D2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13DCE2B-93C6-4D77-91E1-C49AD97F3C4B}" type="pres">
      <dgm:prSet presAssocID="{8529AE9C-F376-4B85-ADD1-93AD10F3D2E3}" presName="BalanceSpacing" presStyleCnt="0"/>
      <dgm:spPr/>
    </dgm:pt>
    <dgm:pt modelId="{5D35AE17-9925-4B75-AA39-16845079599D}" type="pres">
      <dgm:prSet presAssocID="{8529AE9C-F376-4B85-ADD1-93AD10F3D2E3}" presName="BalanceSpacing1" presStyleCnt="0"/>
      <dgm:spPr/>
    </dgm:pt>
    <dgm:pt modelId="{74C99421-0B48-4A41-A017-87BE8F6B1730}" type="pres">
      <dgm:prSet presAssocID="{BC56902A-79ED-4ACE-870F-636DCF41715D}" presName="Accent1Text" presStyleLbl="node1" presStyleIdx="3" presStyleCnt="6" custScaleX="172582" custLinFactNeighborX="14651" custLinFactNeighborY="5393"/>
      <dgm:spPr/>
    </dgm:pt>
    <dgm:pt modelId="{6A9A2DD5-4762-4A66-B9B0-A3AAB42549BA}" type="pres">
      <dgm:prSet presAssocID="{BC56902A-79ED-4ACE-870F-636DCF41715D}" presName="spaceBetweenRectangles" presStyleCnt="0"/>
      <dgm:spPr/>
    </dgm:pt>
    <dgm:pt modelId="{4B586BA4-60B7-49F1-A1A6-B76202CA9543}" type="pres">
      <dgm:prSet presAssocID="{0125DB57-2BE9-4B27-BD92-D11A9B17D3F6}" presName="composite" presStyleCnt="0"/>
      <dgm:spPr/>
    </dgm:pt>
    <dgm:pt modelId="{33200C7A-6C21-44E7-BD3E-99E0BE88EEDE}" type="pres">
      <dgm:prSet presAssocID="{0125DB57-2BE9-4B27-BD92-D11A9B17D3F6}" presName="Parent1" presStyleLbl="node1" presStyleIdx="4" presStyleCnt="6" custScaleX="231493" custLinFactNeighborX="-20850" custLinFactNeighborY="5393">
        <dgm:presLayoutVars>
          <dgm:chMax val="1"/>
          <dgm:chPref val="1"/>
          <dgm:bulletEnabled val="1"/>
        </dgm:presLayoutVars>
      </dgm:prSet>
      <dgm:spPr/>
    </dgm:pt>
    <dgm:pt modelId="{1FEA7BB4-AD62-4EBA-B298-87B4E1A1AB4F}" type="pres">
      <dgm:prSet presAssocID="{0125DB57-2BE9-4B27-BD92-D11A9B17D3F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DC6519D-23B0-4471-9E89-C9D6C4CC92A6}" type="pres">
      <dgm:prSet presAssocID="{0125DB57-2BE9-4B27-BD92-D11A9B17D3F6}" presName="BalanceSpacing" presStyleCnt="0"/>
      <dgm:spPr/>
    </dgm:pt>
    <dgm:pt modelId="{10CC41C0-2B06-4B4C-8F09-156145DFFAFC}" type="pres">
      <dgm:prSet presAssocID="{0125DB57-2BE9-4B27-BD92-D11A9B17D3F6}" presName="BalanceSpacing1" presStyleCnt="0"/>
      <dgm:spPr/>
    </dgm:pt>
    <dgm:pt modelId="{CD8AA952-539A-4654-987E-6B6BAB5D35B3}" type="pres">
      <dgm:prSet presAssocID="{6D72B289-59B1-45D5-BA1C-7B93BC5F3F1C}" presName="Accent1Text" presStyleLbl="node1" presStyleIdx="5" presStyleCnt="6" custLinFactX="-79607" custLinFactY="-34880" custLinFactNeighborX="-100000" custLinFactNeighborY="-100000"/>
      <dgm:spPr/>
    </dgm:pt>
  </dgm:ptLst>
  <dgm:cxnLst>
    <dgm:cxn modelId="{539B7C5F-26A9-4D70-AEB8-61BF8EA18E33}" type="presOf" srcId="{8529AE9C-F376-4B85-ADD1-93AD10F3D2E3}" destId="{408F0711-2021-4DCD-9F0D-76287BEC1E26}" srcOrd="0" destOrd="0" presId="urn:microsoft.com/office/officeart/2008/layout/AlternatingHexagons"/>
    <dgm:cxn modelId="{D72E2B6C-3812-4E96-ACD3-546A321DF9FE}" type="presOf" srcId="{BC56902A-79ED-4ACE-870F-636DCF41715D}" destId="{74C99421-0B48-4A41-A017-87BE8F6B1730}" srcOrd="0" destOrd="0" presId="urn:microsoft.com/office/officeart/2008/layout/AlternatingHexagons"/>
    <dgm:cxn modelId="{B6B0E975-875E-4C37-A7B0-765C3B35CD27}" type="presOf" srcId="{0125DB57-2BE9-4B27-BD92-D11A9B17D3F6}" destId="{33200C7A-6C21-44E7-BD3E-99E0BE88EEDE}" srcOrd="0" destOrd="0" presId="urn:microsoft.com/office/officeart/2008/layout/AlternatingHexagons"/>
    <dgm:cxn modelId="{FA077557-DD7F-46A3-9188-BF89F7516FC2}" type="presOf" srcId="{7F70BFAC-7780-4F51-85F2-4FC1ED1E472D}" destId="{E818E452-34BF-4182-8E1D-EF6AEB71B210}" srcOrd="0" destOrd="0" presId="urn:microsoft.com/office/officeart/2008/layout/AlternatingHexagons"/>
    <dgm:cxn modelId="{2868867B-3CEB-426A-99EC-01E774892813}" srcId="{D90145ED-2E33-42EB-9AC2-13FBE0FBA64D}" destId="{8529AE9C-F376-4B85-ADD1-93AD10F3D2E3}" srcOrd="1" destOrd="0" parTransId="{E284E477-EFBB-4B98-825C-A22EAB4E9D87}" sibTransId="{BC56902A-79ED-4ACE-870F-636DCF41715D}"/>
    <dgm:cxn modelId="{9833A582-AC3F-4B4A-9102-46228684DA4B}" type="presOf" srcId="{D90145ED-2E33-42EB-9AC2-13FBE0FBA64D}" destId="{A919E5C9-926B-4E53-8B43-2CFD0B793614}" srcOrd="0" destOrd="0" presId="urn:microsoft.com/office/officeart/2008/layout/AlternatingHexagons"/>
    <dgm:cxn modelId="{52BE9A85-F66B-486A-BB83-B25304A56CB8}" type="presOf" srcId="{ED573E0B-B157-4E2B-A7A5-A04479801C72}" destId="{1D29F30D-9E3C-43DF-B56B-52A22BBAFEA3}" srcOrd="0" destOrd="0" presId="urn:microsoft.com/office/officeart/2008/layout/AlternatingHexagons"/>
    <dgm:cxn modelId="{C27FC48E-52E6-4EDA-9D4A-9132C50F8F99}" srcId="{D90145ED-2E33-42EB-9AC2-13FBE0FBA64D}" destId="{0125DB57-2BE9-4B27-BD92-D11A9B17D3F6}" srcOrd="2" destOrd="0" parTransId="{4D171552-FD40-4063-9E9C-9FEF3EF81FA1}" sibTransId="{6D72B289-59B1-45D5-BA1C-7B93BC5F3F1C}"/>
    <dgm:cxn modelId="{C5107A9F-13BD-4302-B076-D243E5D35A8B}" srcId="{D90145ED-2E33-42EB-9AC2-13FBE0FBA64D}" destId="{ED573E0B-B157-4E2B-A7A5-A04479801C72}" srcOrd="0" destOrd="0" parTransId="{999F438C-A4C5-4D7A-A68B-0F51B003C138}" sibTransId="{7F70BFAC-7780-4F51-85F2-4FC1ED1E472D}"/>
    <dgm:cxn modelId="{CFEEC2CD-A548-4F7C-8657-23D8BDBFEB6C}" type="presOf" srcId="{6D72B289-59B1-45D5-BA1C-7B93BC5F3F1C}" destId="{CD8AA952-539A-4654-987E-6B6BAB5D35B3}" srcOrd="0" destOrd="0" presId="urn:microsoft.com/office/officeart/2008/layout/AlternatingHexagons"/>
    <dgm:cxn modelId="{6B25DB54-EC68-4E49-8998-99CC376B6CA9}" type="presParOf" srcId="{A919E5C9-926B-4E53-8B43-2CFD0B793614}" destId="{B571361A-8F27-4C44-9805-08336D879260}" srcOrd="0" destOrd="0" presId="urn:microsoft.com/office/officeart/2008/layout/AlternatingHexagons"/>
    <dgm:cxn modelId="{0B0D3773-23FF-4EE7-BE77-30EE841B0A89}" type="presParOf" srcId="{B571361A-8F27-4C44-9805-08336D879260}" destId="{1D29F30D-9E3C-43DF-B56B-52A22BBAFEA3}" srcOrd="0" destOrd="0" presId="urn:microsoft.com/office/officeart/2008/layout/AlternatingHexagons"/>
    <dgm:cxn modelId="{834DCD53-7B48-426C-91B4-61A8686EAB9D}" type="presParOf" srcId="{B571361A-8F27-4C44-9805-08336D879260}" destId="{58A6E630-6AC6-401D-9F4E-D4D753D0B5E0}" srcOrd="1" destOrd="0" presId="urn:microsoft.com/office/officeart/2008/layout/AlternatingHexagons"/>
    <dgm:cxn modelId="{DEA12176-3AF5-44A2-8ADB-528117C8EB96}" type="presParOf" srcId="{B571361A-8F27-4C44-9805-08336D879260}" destId="{A3E2F84B-0287-4049-9332-17456E5D9C96}" srcOrd="2" destOrd="0" presId="urn:microsoft.com/office/officeart/2008/layout/AlternatingHexagons"/>
    <dgm:cxn modelId="{08478BA2-68B4-465F-9059-1FE9E6D14BD2}" type="presParOf" srcId="{B571361A-8F27-4C44-9805-08336D879260}" destId="{28B4ECC7-81AF-4F81-977A-8FE8BE1E5B00}" srcOrd="3" destOrd="0" presId="urn:microsoft.com/office/officeart/2008/layout/AlternatingHexagons"/>
    <dgm:cxn modelId="{AD1B3798-19D5-4C8C-A342-E0E90EA258A0}" type="presParOf" srcId="{B571361A-8F27-4C44-9805-08336D879260}" destId="{E818E452-34BF-4182-8E1D-EF6AEB71B210}" srcOrd="4" destOrd="0" presId="urn:microsoft.com/office/officeart/2008/layout/AlternatingHexagons"/>
    <dgm:cxn modelId="{38C388EE-7BF0-4251-8176-D98BA254084F}" type="presParOf" srcId="{A919E5C9-926B-4E53-8B43-2CFD0B793614}" destId="{B942BD89-96B8-4315-98E8-90921F265CC4}" srcOrd="1" destOrd="0" presId="urn:microsoft.com/office/officeart/2008/layout/AlternatingHexagons"/>
    <dgm:cxn modelId="{7D99704C-868E-488A-A6C5-F87B57FFCE8A}" type="presParOf" srcId="{A919E5C9-926B-4E53-8B43-2CFD0B793614}" destId="{331B5920-D291-4422-B02F-C478E8405F59}" srcOrd="2" destOrd="0" presId="urn:microsoft.com/office/officeart/2008/layout/AlternatingHexagons"/>
    <dgm:cxn modelId="{6EC99F2B-8FEB-47E3-BA83-5F8F15C5E20B}" type="presParOf" srcId="{331B5920-D291-4422-B02F-C478E8405F59}" destId="{408F0711-2021-4DCD-9F0D-76287BEC1E26}" srcOrd="0" destOrd="0" presId="urn:microsoft.com/office/officeart/2008/layout/AlternatingHexagons"/>
    <dgm:cxn modelId="{C4F33B1F-0A61-4255-8376-B46AA5537EAE}" type="presParOf" srcId="{331B5920-D291-4422-B02F-C478E8405F59}" destId="{E7ECB1C8-5F92-4811-BFFC-1C1D5555B3E3}" srcOrd="1" destOrd="0" presId="urn:microsoft.com/office/officeart/2008/layout/AlternatingHexagons"/>
    <dgm:cxn modelId="{CE5C5877-5247-4738-A812-5B5B9DC84362}" type="presParOf" srcId="{331B5920-D291-4422-B02F-C478E8405F59}" destId="{313DCE2B-93C6-4D77-91E1-C49AD97F3C4B}" srcOrd="2" destOrd="0" presId="urn:microsoft.com/office/officeart/2008/layout/AlternatingHexagons"/>
    <dgm:cxn modelId="{7C363E6D-9F1A-42E5-ADD8-05002EC3F4D8}" type="presParOf" srcId="{331B5920-D291-4422-B02F-C478E8405F59}" destId="{5D35AE17-9925-4B75-AA39-16845079599D}" srcOrd="3" destOrd="0" presId="urn:microsoft.com/office/officeart/2008/layout/AlternatingHexagons"/>
    <dgm:cxn modelId="{60E319FB-EF52-43A8-B0CA-C3B0A1326B28}" type="presParOf" srcId="{331B5920-D291-4422-B02F-C478E8405F59}" destId="{74C99421-0B48-4A41-A017-87BE8F6B1730}" srcOrd="4" destOrd="0" presId="urn:microsoft.com/office/officeart/2008/layout/AlternatingHexagons"/>
    <dgm:cxn modelId="{9A409C8C-56F0-41DB-BA22-02E5DC400B7C}" type="presParOf" srcId="{A919E5C9-926B-4E53-8B43-2CFD0B793614}" destId="{6A9A2DD5-4762-4A66-B9B0-A3AAB42549BA}" srcOrd="3" destOrd="0" presId="urn:microsoft.com/office/officeart/2008/layout/AlternatingHexagons"/>
    <dgm:cxn modelId="{94CC0731-ECCF-4B99-BC51-A6C49EAE1A3B}" type="presParOf" srcId="{A919E5C9-926B-4E53-8B43-2CFD0B793614}" destId="{4B586BA4-60B7-49F1-A1A6-B76202CA9543}" srcOrd="4" destOrd="0" presId="urn:microsoft.com/office/officeart/2008/layout/AlternatingHexagons"/>
    <dgm:cxn modelId="{51A4C117-5037-4093-A4EF-D9484D1458F9}" type="presParOf" srcId="{4B586BA4-60B7-49F1-A1A6-B76202CA9543}" destId="{33200C7A-6C21-44E7-BD3E-99E0BE88EEDE}" srcOrd="0" destOrd="0" presId="urn:microsoft.com/office/officeart/2008/layout/AlternatingHexagons"/>
    <dgm:cxn modelId="{E28E403B-26E2-4F44-A75F-8C96BF2C7211}" type="presParOf" srcId="{4B586BA4-60B7-49F1-A1A6-B76202CA9543}" destId="{1FEA7BB4-AD62-4EBA-B298-87B4E1A1AB4F}" srcOrd="1" destOrd="0" presId="urn:microsoft.com/office/officeart/2008/layout/AlternatingHexagons"/>
    <dgm:cxn modelId="{9E59CF6F-39DD-4C06-9028-D5BCC2E8AABC}" type="presParOf" srcId="{4B586BA4-60B7-49F1-A1A6-B76202CA9543}" destId="{3DC6519D-23B0-4471-9E89-C9D6C4CC92A6}" srcOrd="2" destOrd="0" presId="urn:microsoft.com/office/officeart/2008/layout/AlternatingHexagons"/>
    <dgm:cxn modelId="{BA09BFBA-7C85-4C31-9B1A-122BAE4EC141}" type="presParOf" srcId="{4B586BA4-60B7-49F1-A1A6-B76202CA9543}" destId="{10CC41C0-2B06-4B4C-8F09-156145DFFAFC}" srcOrd="3" destOrd="0" presId="urn:microsoft.com/office/officeart/2008/layout/AlternatingHexagons"/>
    <dgm:cxn modelId="{2114E2BC-749E-4D13-8C10-1A9662D8EB8E}" type="presParOf" srcId="{4B586BA4-60B7-49F1-A1A6-B76202CA9543}" destId="{CD8AA952-539A-4654-987E-6B6BAB5D35B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9F30D-9E3C-43DF-B56B-52A22BBAFEA3}">
      <dsp:nvSpPr>
        <dsp:cNvPr id="0" name=""/>
        <dsp:cNvSpPr/>
      </dsp:nvSpPr>
      <dsp:spPr>
        <a:xfrm rot="5400000">
          <a:off x="4561381" y="-519152"/>
          <a:ext cx="1554311" cy="25926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No summative assessment should be greater than 25% </a:t>
          </a:r>
        </a:p>
      </dsp:txBody>
      <dsp:txXfrm rot="-5400000">
        <a:off x="4474332" y="259052"/>
        <a:ext cx="1728410" cy="1036207"/>
      </dsp:txXfrm>
    </dsp:sp>
    <dsp:sp modelId="{58A6E630-6AC6-401D-9F4E-D4D753D0B5E0}">
      <dsp:nvSpPr>
        <dsp:cNvPr id="0" name=""/>
        <dsp:cNvSpPr/>
      </dsp:nvSpPr>
      <dsp:spPr>
        <a:xfrm>
          <a:off x="5282451" y="310996"/>
          <a:ext cx="1734611" cy="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8E452-34BF-4182-8E1D-EF6AEB71B210}">
      <dsp:nvSpPr>
        <dsp:cNvPr id="0" name=""/>
        <dsp:cNvSpPr/>
      </dsp:nvSpPr>
      <dsp:spPr>
        <a:xfrm rot="5400000">
          <a:off x="2022908" y="-531566"/>
          <a:ext cx="1554311" cy="26174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All teaching staff should be learners</a:t>
          </a:r>
        </a:p>
      </dsp:txBody>
      <dsp:txXfrm rot="-5400000">
        <a:off x="1927583" y="259051"/>
        <a:ext cx="1744962" cy="1036207"/>
      </dsp:txXfrm>
    </dsp:sp>
    <dsp:sp modelId="{408F0711-2021-4DCD-9F0D-76287BEC1E26}">
      <dsp:nvSpPr>
        <dsp:cNvPr id="0" name=""/>
        <dsp:cNvSpPr/>
      </dsp:nvSpPr>
      <dsp:spPr>
        <a:xfrm rot="5400000">
          <a:off x="2050441" y="775584"/>
          <a:ext cx="1554311" cy="29163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All managers/</a:t>
          </a:r>
          <a:r>
            <a:rPr lang="en-NZ" sz="1800" kern="1200" dirty="0" err="1"/>
            <a:t>HoDs</a:t>
          </a:r>
          <a:r>
            <a:rPr lang="en-NZ" sz="1800" kern="1200" dirty="0"/>
            <a:t> should have to spend time teaching and assessing</a:t>
          </a:r>
        </a:p>
      </dsp:txBody>
      <dsp:txXfrm rot="-5400000">
        <a:off x="1855482" y="1715653"/>
        <a:ext cx="1944230" cy="1036207"/>
      </dsp:txXfrm>
    </dsp:sp>
    <dsp:sp modelId="{E7ECB1C8-5F92-4811-BFFC-1C1D5555B3E3}">
      <dsp:nvSpPr>
        <dsp:cNvPr id="0" name=""/>
        <dsp:cNvSpPr/>
      </dsp:nvSpPr>
      <dsp:spPr>
        <a:xfrm>
          <a:off x="1421542" y="1630295"/>
          <a:ext cx="1678656" cy="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99421-0B48-4A41-A017-87BE8F6B1730}">
      <dsp:nvSpPr>
        <dsp:cNvPr id="0" name=""/>
        <dsp:cNvSpPr/>
      </dsp:nvSpPr>
      <dsp:spPr>
        <a:xfrm rot="5400000">
          <a:off x="4713673" y="1013542"/>
          <a:ext cx="1554311" cy="2333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Marks should  not be allowed to be given to learners</a:t>
          </a:r>
        </a:p>
      </dsp:txBody>
      <dsp:txXfrm rot="-5400000">
        <a:off x="4712915" y="1662309"/>
        <a:ext cx="1555827" cy="1036207"/>
      </dsp:txXfrm>
    </dsp:sp>
    <dsp:sp modelId="{33200C7A-6C21-44E7-BD3E-99E0BE88EEDE}">
      <dsp:nvSpPr>
        <dsp:cNvPr id="0" name=""/>
        <dsp:cNvSpPr/>
      </dsp:nvSpPr>
      <dsp:spPr>
        <a:xfrm rot="5400000">
          <a:off x="3506192" y="1850839"/>
          <a:ext cx="1554311" cy="3130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Learners should have  to self-assess their work before handing it in</a:t>
          </a:r>
        </a:p>
      </dsp:txBody>
      <dsp:txXfrm rot="-5400000">
        <a:off x="3239893" y="2897918"/>
        <a:ext cx="2086910" cy="1036207"/>
      </dsp:txXfrm>
    </dsp:sp>
    <dsp:sp modelId="{1FEA7BB4-AD62-4EBA-B298-87B4E1A1AB4F}">
      <dsp:nvSpPr>
        <dsp:cNvPr id="0" name=""/>
        <dsp:cNvSpPr/>
      </dsp:nvSpPr>
      <dsp:spPr>
        <a:xfrm>
          <a:off x="5282451" y="2949595"/>
          <a:ext cx="1734611" cy="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AA952-539A-4654-987E-6B6BAB5D35B3}">
      <dsp:nvSpPr>
        <dsp:cNvPr id="0" name=""/>
        <dsp:cNvSpPr/>
      </dsp:nvSpPr>
      <dsp:spPr>
        <a:xfrm rot="5400000">
          <a:off x="-101030" y="643307"/>
          <a:ext cx="1554311" cy="135225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3600" kern="1200" dirty="0"/>
        </a:p>
      </dsp:txBody>
      <dsp:txXfrm rot="-5400000">
        <a:off x="210726" y="784490"/>
        <a:ext cx="930798" cy="106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808F6F-3BCC-8548-9930-644B1D81999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236C0-65DA-174A-BFCE-BE46EE1AB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1638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140C2-04DF-794D-9639-7EF0D0A953E0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311DAF-1433-E348-952C-4295ACCD5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322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679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330612-F9B2-4D89-9279-801880BE7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10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C77F6D-AB08-42DD-8598-AAE0EF3A3539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27FA884-D410-48D8-BAEA-EA2FD7E38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5A67247-DC1A-4E16-A013-7A75C9D37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GB" altLang="en-US" dirty="0"/>
              <a:t>Two distinct tasks here: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1. All those who have written an assessment stand one side of the room – share with neighbor the hardest thing about writing the assessment – snowball to another pair – decide on the one point to share with group.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</a:rPr>
              <a:t>2. 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ther side of room choose a partner and give one negative and one positive of undertaking an assessment. Move to another pair, share and come up with one combined positive and negative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  <a:p>
            <a:pPr lvl="0"/>
            <a:r>
              <a:rPr lang="en-NZ" dirty="0"/>
              <a:t>Phil Race thoughts on assessment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3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5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894BFF-05E5-2C4D-86FB-D923AE88D33E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53DB72-F353-3E46-A8A1-40835913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8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9A44D9-4157-0F4A-AA67-6E48CD28A310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4EE690-1A44-854B-AD12-6642A316D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0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A06B46-9F8C-BE43-9590-46E734E9776A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4F5F57-7FBF-DD44-A335-ACC5AF7B8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9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0"/>
            <a:ext cx="4038600" cy="3398044"/>
          </a:xfrm>
          <a:prstGeom prst="rect">
            <a:avLst/>
          </a:prstGeom>
        </p:spPr>
        <p:txBody>
          <a:bodyPr/>
          <a:lstStyle/>
          <a:p>
            <a:pPr lvl="0"/>
            <a:endParaRPr lang="en-NZ" noProof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35E208-9510-4F4F-9167-3BF4370F0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C77E0B2-B1AE-4228-A926-1985C6F8C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r>
              <a:rPr lang="en-GB"/>
              <a:t>IntoAssessment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119EB9F-08F2-48AC-ADB9-643BD9B63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87E4293-4C73-4EF6-9B07-B364200F5D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70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CC1E22-BD0A-1848-9261-810858117ABF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1FAF1E-E89D-EB42-A56E-87E7AEFAD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9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4AD528-6637-A94B-9705-AADE540ACDE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89140E-AA30-8C49-B164-470641A87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46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3896B6-8360-8746-9CFC-1F263391D5DB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626E52-141E-CC48-9581-C598E20D0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093DE6-529B-AD45-97BC-4E88DC47EA84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4AC801-FE54-4D4D-8CBE-BCE744F49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74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0FD3A6-9E88-E746-BC14-AA1218108928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44362D-1867-254B-ACB4-FBCE2A9C9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2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F7A5A6-969E-264A-B67A-67D420C5DA4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359AE5-D10D-2041-AD74-D47BC70A9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A66633-27E4-834F-A0C7-4F7152FC4C9B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AA12B6-1CA1-484F-89E0-9D46CC94D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7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BE03FD-574E-EF4F-BC5C-F58172CBAB6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C9510A-9673-684E-A2C7-44F6D904F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4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J019464 WIN Powerpoint Branding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0088"/>
            <a:ext cx="91440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iem.com/does-assessment-drive-learn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667542" y="160820"/>
            <a:ext cx="7808916" cy="203195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74625" cmpd="thinThick">
            <a:solidFill>
              <a:srgbClr val="262626"/>
            </a:solidFill>
          </a:ln>
          <a:extLst/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Module Two</a:t>
            </a:r>
            <a:b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800" dirty="0">
                <a:solidFill>
                  <a:srgbClr val="FFFFFF"/>
                </a:solidFill>
                <a:ea typeface="+mj-ea"/>
                <a:cs typeface="+mj-cs"/>
              </a:rPr>
              <a:t>Session 1</a:t>
            </a:r>
            <a:br>
              <a:rPr lang="en-US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52E99-C7F0-4300-805D-F75795FDBD24}"/>
              </a:ext>
            </a:extLst>
          </p:cNvPr>
          <p:cNvSpPr/>
          <p:nvPr/>
        </p:nvSpPr>
        <p:spPr>
          <a:xfrm>
            <a:off x="1478516" y="2744808"/>
            <a:ext cx="6571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3">
                      <a:lumMod val="50000"/>
                    </a:schemeClr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Current Knowledge</a:t>
            </a:r>
          </a:p>
        </p:txBody>
      </p:sp>
    </p:spTree>
    <p:extLst>
      <p:ext uri="{BB962C8B-B14F-4D97-AF65-F5344CB8AC3E}">
        <p14:creationId xmlns:p14="http://schemas.microsoft.com/office/powerpoint/2010/main" val="850102011"/>
      </p:ext>
    </p:extLst>
  </p:cSld>
  <p:clrMapOvr>
    <a:masterClrMapping/>
  </p:clrMapOvr>
  <p:transition spd="med" advTm="86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B39C-C44D-472F-85AB-1DB46F3A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Assessment Philosophy</a:t>
            </a:r>
            <a:endParaRPr lang="en-NZ" sz="32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A7EF6C2-6E73-41A4-9A87-58FE186F0DF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7782" t="21943" r="47894" b="55124"/>
          <a:stretch/>
        </p:blipFill>
        <p:spPr bwMode="auto">
          <a:xfrm>
            <a:off x="1127760" y="876299"/>
            <a:ext cx="2339341" cy="153924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D997C-1986-4AEA-AD1D-E065EE064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10" t="17644" r="3732" b="28832"/>
          <a:stretch/>
        </p:blipFill>
        <p:spPr>
          <a:xfrm>
            <a:off x="5577839" y="800100"/>
            <a:ext cx="2080261" cy="32385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7ACA0-D24A-4B0A-8ED1-73E0BC567DF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7637" t="54994" r="46306" b="27603"/>
          <a:stretch/>
        </p:blipFill>
        <p:spPr bwMode="auto">
          <a:xfrm>
            <a:off x="1135381" y="2701291"/>
            <a:ext cx="2430781" cy="149351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16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89A3D2-7192-482E-8ED0-D745C138D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820316"/>
              </p:ext>
            </p:extLst>
          </p:nvPr>
        </p:nvGraphicFramePr>
        <p:xfrm>
          <a:off x="352697" y="137160"/>
          <a:ext cx="8438606" cy="419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340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79" y="288671"/>
            <a:ext cx="9135036" cy="857250"/>
          </a:xfrm>
        </p:spPr>
        <p:txBody>
          <a:bodyPr/>
          <a:lstStyle/>
          <a:p>
            <a:r>
              <a:rPr lang="en-NZ" sz="3200" b="1" dirty="0"/>
              <a:t>Session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39" y="1536192"/>
            <a:ext cx="7543801" cy="20756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/>
              <a:t>…. </a:t>
            </a:r>
            <a:r>
              <a:rPr lang="en-GB" sz="2800" dirty="0"/>
              <a:t>shared your experience of assessment</a:t>
            </a:r>
          </a:p>
          <a:p>
            <a:pPr marL="0" lvl="0" indent="0">
              <a:buNone/>
            </a:pPr>
            <a:r>
              <a:rPr lang="en-GB" sz="2800" dirty="0"/>
              <a:t>         ….why we assess learning</a:t>
            </a:r>
            <a:endParaRPr lang="en-NZ" sz="2800" dirty="0"/>
          </a:p>
          <a:p>
            <a:pPr marL="0" lvl="0" indent="0">
              <a:buNone/>
            </a:pPr>
            <a:r>
              <a:rPr lang="en-GB" sz="2800" dirty="0"/>
              <a:t>             …..your assessment philosophy </a:t>
            </a:r>
          </a:p>
          <a:p>
            <a:pPr marL="0" lvl="0" indent="0">
              <a:buNone/>
            </a:pPr>
            <a:r>
              <a:rPr lang="en-GB" sz="2800" dirty="0"/>
              <a:t>                   …..ways of assessing</a:t>
            </a:r>
            <a:endParaRPr lang="en-NZ" sz="2800" dirty="0"/>
          </a:p>
          <a:p>
            <a:pPr marL="0" lv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598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" y="206375"/>
            <a:ext cx="8229600" cy="857250"/>
          </a:xfrm>
        </p:spPr>
        <p:txBody>
          <a:bodyPr/>
          <a:lstStyle/>
          <a:p>
            <a:r>
              <a:rPr lang="en-US" sz="3200" dirty="0"/>
              <a:t>Karakia </a:t>
            </a:r>
            <a:r>
              <a:rPr lang="en-US" sz="3200" dirty="0" err="1"/>
              <a:t>Whakamutanga</a:t>
            </a: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355173" y="821094"/>
            <a:ext cx="3890866" cy="41160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Unuhia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unuhia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Unuhia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uru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tapu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nui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Kia </a:t>
            </a:r>
            <a:r>
              <a:rPr lang="en-GB" sz="2400" b="1" dirty="0" err="1">
                <a:solidFill>
                  <a:schemeClr val="bg1"/>
                </a:solidFill>
              </a:rPr>
              <a:t>wātea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kia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māmā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ngākau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tinana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wairua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ara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takatā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Koia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rā</a:t>
            </a:r>
            <a:r>
              <a:rPr lang="en-GB" sz="2400" b="1" dirty="0">
                <a:solidFill>
                  <a:schemeClr val="bg1"/>
                </a:solidFill>
              </a:rPr>
              <a:t> e </a:t>
            </a:r>
            <a:r>
              <a:rPr lang="en-GB" sz="2400" b="1" dirty="0" err="1">
                <a:solidFill>
                  <a:schemeClr val="bg1"/>
                </a:solidFill>
              </a:rPr>
              <a:t>Rongo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whakairia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ake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runga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Kia </a:t>
            </a:r>
            <a:r>
              <a:rPr lang="en-GB" sz="2400" b="1" dirty="0" err="1">
                <a:solidFill>
                  <a:schemeClr val="bg1"/>
                </a:solidFill>
              </a:rPr>
              <a:t>tina</a:t>
            </a:r>
            <a:r>
              <a:rPr lang="en-GB" sz="2400" b="1" dirty="0">
                <a:solidFill>
                  <a:schemeClr val="bg1"/>
                </a:solidFill>
              </a:rPr>
              <a:t>! TINA! Hui e! TĀIKI E!</a:t>
            </a:r>
            <a:endParaRPr lang="en-NZ" sz="24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1" y="821094"/>
            <a:ext cx="4329403" cy="41160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Draw on, draw on,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Draw on the supreme sacredness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To clear, to free the heart, the body and the spirit of mankind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 err="1">
                <a:solidFill>
                  <a:schemeClr val="bg1"/>
                </a:solidFill>
              </a:rPr>
              <a:t>Rongo</a:t>
            </a:r>
            <a:r>
              <a:rPr lang="en-NZ" sz="2400" b="1" i="1" dirty="0">
                <a:solidFill>
                  <a:schemeClr val="bg1"/>
                </a:solidFill>
              </a:rPr>
              <a:t>, suspended high above us (“heaven”)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400" b="1" i="1" dirty="0">
                <a:solidFill>
                  <a:schemeClr val="bg1"/>
                </a:solidFill>
              </a:rPr>
              <a:t>Draw together! Affirm!</a:t>
            </a:r>
            <a:endParaRPr lang="en-N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35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" y="258374"/>
            <a:ext cx="9097958" cy="1025266"/>
          </a:xfrm>
        </p:spPr>
        <p:txBody>
          <a:bodyPr/>
          <a:lstStyle/>
          <a:p>
            <a:r>
              <a:rPr lang="en-US" sz="3200" dirty="0"/>
              <a:t>Karakia </a:t>
            </a:r>
            <a:r>
              <a:rPr lang="en-US" sz="3200" dirty="0" err="1"/>
              <a:t>Timatanga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186612" y="995225"/>
            <a:ext cx="4161453" cy="388990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Whakataka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hau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uru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Whakataka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hau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tonga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Kia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mākinakina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uta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Kia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mātaratara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tai.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hī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ake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ana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atakura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, 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huka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, 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hau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hū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182563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Tihei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mauriora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!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0" y="992682"/>
            <a:ext cx="4520680" cy="38924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92075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Cease the winds from the west.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92075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Cease the winds from the south.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92075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Let the breeze blow over the land.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92075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Let the breeze blow over the ocean.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92075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Let the red-tipped dawn come with a sharpened air.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92075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A touch of frost, a promise of glorious day.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90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" y="206375"/>
            <a:ext cx="8229600" cy="857250"/>
          </a:xfrm>
        </p:spPr>
        <p:txBody>
          <a:bodyPr/>
          <a:lstStyle/>
          <a:p>
            <a:r>
              <a:rPr lang="en-US" sz="3200" dirty="0" err="1"/>
              <a:t>Waiata</a:t>
            </a:r>
            <a:endParaRPr lang="en-US" sz="3200" dirty="0"/>
          </a:p>
        </p:txBody>
      </p:sp>
      <p:pic>
        <p:nvPicPr>
          <p:cNvPr id="4" name="waiata2.mp3">
            <a:hlinkClick r:id="" action="ppaction://media"/>
            <a:extLst>
              <a:ext uri="{FF2B5EF4-FFF2-40B4-BE49-F238E27FC236}">
                <a16:creationId xmlns:a16="http://schemas.microsoft.com/office/drawing/2014/main" id="{6707A7A1-FC00-C74B-AC77-FEFE6B144E8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8605" y="236325"/>
            <a:ext cx="609600" cy="6096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457199" y="1200150"/>
            <a:ext cx="3760237" cy="3017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Tō tatou waka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Ko te rangimārie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Ngā hoe o runga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Ko te puna o te aroha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Ko te puna o te aroha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0" y="1283737"/>
            <a:ext cx="4114800" cy="3017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Our vehicle of</a:t>
            </a:r>
          </a:p>
          <a:p>
            <a:pPr marL="274638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peace paddles upon</a:t>
            </a:r>
          </a:p>
          <a:p>
            <a:pPr marL="274638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the wellspring of love</a:t>
            </a:r>
          </a:p>
          <a:p>
            <a:pPr marL="2746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the wellspring of love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9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59AF-4F44-CC4C-8575-1978BEC0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73843"/>
            <a:ext cx="3840085" cy="1269596"/>
          </a:xfrm>
        </p:spPr>
        <p:txBody>
          <a:bodyPr>
            <a:normAutofit/>
          </a:bodyPr>
          <a:lstStyle/>
          <a:p>
            <a:r>
              <a:rPr lang="en-US" sz="3200" dirty="0"/>
              <a:t>Day plan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77C8-AB68-4541-AF9C-9517ECBA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931275"/>
            <a:ext cx="4876157" cy="2596671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 today?</a:t>
            </a:r>
          </a:p>
        </p:txBody>
      </p:sp>
      <p:pic>
        <p:nvPicPr>
          <p:cNvPr id="4" name="Picture 3" descr="A picture containing indoor, LEGO&#10;&#10;Description generated with high confidence">
            <a:extLst>
              <a:ext uri="{FF2B5EF4-FFF2-40B4-BE49-F238E27FC236}">
                <a16:creationId xmlns:a16="http://schemas.microsoft.com/office/drawing/2014/main" id="{4AD38ECB-E55B-4297-BD27-FFB35EA4B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0" r="18551" b="-1"/>
          <a:stretch/>
        </p:blipFill>
        <p:spPr>
          <a:xfrm>
            <a:off x="5462649" y="10"/>
            <a:ext cx="3681349" cy="437138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02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79" y="288671"/>
            <a:ext cx="9135036" cy="857250"/>
          </a:xfrm>
        </p:spPr>
        <p:txBody>
          <a:bodyPr/>
          <a:lstStyle/>
          <a:p>
            <a:r>
              <a:rPr lang="en-NZ" sz="3200" b="1" dirty="0"/>
              <a:t>Session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276731"/>
            <a:ext cx="7543801" cy="259003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NZ" dirty="0"/>
              <a:t>Shared your experience of assessment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NZ" dirty="0"/>
              <a:t>Why we assess learning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NZ" dirty="0"/>
              <a:t>Your assessment philosophy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NZ" dirty="0"/>
              <a:t>Ways of assessing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EBE8DC-6AD7-4DD2-AD27-1493136F48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0009" y="0"/>
            <a:ext cx="904113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6">
            <a:extLst>
              <a:ext uri="{FF2B5EF4-FFF2-40B4-BE49-F238E27FC236}">
                <a16:creationId xmlns:a16="http://schemas.microsoft.com/office/drawing/2014/main" id="{E6A98E72-9197-4CF3-A104-B7303CF5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119" y="289323"/>
            <a:ext cx="2992041" cy="444579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Z" altLang="en-US">
              <a:solidFill>
                <a:srgbClr val="000000"/>
              </a:solidFill>
            </a:endParaRPr>
          </a:p>
        </p:txBody>
      </p:sp>
      <p:sp>
        <p:nvSpPr>
          <p:cNvPr id="40963" name="Text Box 7">
            <a:extLst>
              <a:ext uri="{FF2B5EF4-FFF2-40B4-BE49-F238E27FC236}">
                <a16:creationId xmlns:a16="http://schemas.microsoft.com/office/drawing/2014/main" id="{8A7C8EC2-A200-4790-8AB6-27BBA5D9E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079" y="1589485"/>
            <a:ext cx="29360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Share with neighbour one negative and one positive of undertaking an assessment. </a:t>
            </a:r>
            <a:endParaRPr lang="en-NZ" altLang="en-US" sz="2400" b="1">
              <a:solidFill>
                <a:srgbClr val="000000"/>
              </a:solidFill>
            </a:endParaRPr>
          </a:p>
        </p:txBody>
      </p:sp>
      <p:sp>
        <p:nvSpPr>
          <p:cNvPr id="40964" name="Oval 8">
            <a:extLst>
              <a:ext uri="{FF2B5EF4-FFF2-40B4-BE49-F238E27FC236}">
                <a16:creationId xmlns:a16="http://schemas.microsoft.com/office/drawing/2014/main" id="{C5C4F8D5-2BAA-4E8D-BF18-EC9947E8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67879"/>
            <a:ext cx="3022997" cy="46886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Z" altLang="en-US">
              <a:solidFill>
                <a:srgbClr val="000000"/>
              </a:solidFill>
            </a:endParaRPr>
          </a:p>
        </p:txBody>
      </p:sp>
      <p:sp>
        <p:nvSpPr>
          <p:cNvPr id="40965" name="Text Box 9">
            <a:extLst>
              <a:ext uri="{FF2B5EF4-FFF2-40B4-BE49-F238E27FC236}">
                <a16:creationId xmlns:a16="http://schemas.microsoft.com/office/drawing/2014/main" id="{C1FD4F92-6895-4312-A813-07665326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1572816"/>
            <a:ext cx="3022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Share with neighbour the hardest thing about writing an assessment task. </a:t>
            </a:r>
            <a:endParaRPr lang="en-NZ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/>
      <p:bldP spid="40964" grpId="0" animBg="1"/>
      <p:bldP spid="409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22D1-56A6-4375-B5AB-824263A9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/>
              <a:t>Why do we assess learning?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27DB5-1C98-4AFE-9F67-A702922ECD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161020" cy="3398044"/>
          </a:xfrm>
        </p:spPr>
        <p:txBody>
          <a:bodyPr/>
          <a:lstStyle/>
          <a:p>
            <a:r>
              <a:rPr lang="en-NZ" dirty="0"/>
              <a:t>Our institutions require us to!</a:t>
            </a:r>
          </a:p>
          <a:p>
            <a:r>
              <a:rPr lang="en-NZ" dirty="0"/>
              <a:t>Learners want to know how they doing?</a:t>
            </a:r>
          </a:p>
          <a:p>
            <a:r>
              <a:rPr lang="en-NZ" dirty="0"/>
              <a:t>To check whether learning has happened.</a:t>
            </a:r>
          </a:p>
        </p:txBody>
      </p:sp>
    </p:spTree>
    <p:extLst>
      <p:ext uri="{BB962C8B-B14F-4D97-AF65-F5344CB8AC3E}">
        <p14:creationId xmlns:p14="http://schemas.microsoft.com/office/powerpoint/2010/main" val="45659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69D6B-9EB3-4CFA-A7D8-3288F42ED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06" y="738818"/>
            <a:ext cx="6189888" cy="38139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E0A0DC-8BEA-40DC-BCD9-FEB4036A4E25}"/>
              </a:ext>
            </a:extLst>
          </p:cNvPr>
          <p:cNvSpPr/>
          <p:nvPr/>
        </p:nvSpPr>
        <p:spPr>
          <a:xfrm>
            <a:off x="38100" y="161663"/>
            <a:ext cx="910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dirty="0"/>
              <a:t>What do we assess?</a:t>
            </a:r>
          </a:p>
        </p:txBody>
      </p:sp>
    </p:spTree>
    <p:extLst>
      <p:ext uri="{BB962C8B-B14F-4D97-AF65-F5344CB8AC3E}">
        <p14:creationId xmlns:p14="http://schemas.microsoft.com/office/powerpoint/2010/main" val="75712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3C1E2F6BEE548834DBE54F9CF129F" ma:contentTypeVersion="31" ma:contentTypeDescription="Create a new document." ma:contentTypeScope="" ma:versionID="004b62eee19b5cf6fc8975b46ede9396">
  <xsd:schema xmlns:xsd="http://www.w3.org/2001/XMLSchema" xmlns:xs="http://www.w3.org/2001/XMLSchema" xmlns:p="http://schemas.microsoft.com/office/2006/metadata/properties" xmlns:ns2="F9234BC5-676D-41D9-98CB-EAC5CD0817FE" xmlns:ns3="f9234bc5-676d-41d9-98cb-eac5cd0817fe" xmlns:ns4="5f38495e-07f6-4a32-8a89-75bd70548eac" xmlns:ns5="3d2f7b84-0b8c-49c0-b404-3407b37ad20a" targetNamespace="http://schemas.microsoft.com/office/2006/metadata/properties" ma:root="true" ma:fieldsID="847dd3f8c01a0e55dba0a14c2db1c3a7" ns2:_="" ns3:_="" ns4:_="" ns5:_="">
    <xsd:import namespace="F9234BC5-676D-41D9-98CB-EAC5CD0817FE"/>
    <xsd:import namespace="f9234bc5-676d-41d9-98cb-eac5cd0817fe"/>
    <xsd:import namespace="5f38495e-07f6-4a32-8a89-75bd70548eac"/>
    <xsd:import namespace="3d2f7b84-0b8c-49c0-b404-3407b37ad20a"/>
    <xsd:element name="properties">
      <xsd:complexType>
        <xsd:sequence>
          <xsd:element name="documentManagement">
            <xsd:complexType>
              <xsd:all>
                <xsd:element ref="ns2:ModifiedByJobTitle" minOccurs="0"/>
                <xsd:element ref="ns3:e5907546988c4e8c9baabef7a7152e87" minOccurs="0"/>
                <xsd:element ref="ns3:TaxCatchAll" minOccurs="0"/>
                <xsd:element ref="ns3:TaxCatchAllLabel" minOccurs="0"/>
                <xsd:element ref="ns4:SharedWithUsers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DateTaken" minOccurs="0"/>
                <xsd:element ref="ns5:MediaServiceLocation" minOccurs="0"/>
                <xsd:element ref="ns5:MediaServiceOCR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ModifiedByJobTitle" ma:index="8" nillable="true" ma:displayName="ModifiedByJobTitle" ma:internalName="ModifiedByJob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e5907546988c4e8c9baabef7a7152e87" ma:index="9" nillable="true" ma:taxonomy="true" ma:internalName="e5907546988c4e8c9baabef7a7152e87" ma:taxonomyFieldName="Classified" ma:displayName="Classified" ma:readOnly="false" ma:default="1;#Document|2bc295bf-0bf1-44d1-9b2a-e81c04385a3a" ma:fieldId="{e5907546-988c-4e8c-9baa-bef7a7152e87}" ma:sspId="320c34e5-3de5-4711-b8de-78f3088d3d03" ma:termSetId="ec34cdfc-97bc-4c18-8bbe-bf211122e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d89f02a-c897-4dec-a134-c0ab831a102f}" ma:internalName="TaxCatchAll" ma:showField="CatchAllData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d89f02a-c897-4dec-a134-c0ab831a102f}" ma:internalName="TaxCatchAllLabel" ma:readOnly="true" ma:showField="CatchAllDataLabel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8495e-07f6-4a32-8a89-75bd70548e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f7b84-0b8c-49c0-b404-3407b37ad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234bc5-676d-41d9-98cb-eac5cd0817fe">
      <Value>1</Value>
    </TaxCatchAll>
    <e5907546988c4e8c9baabef7a7152e87 xmlns="f9234bc5-676d-41d9-98cb-eac5cd0817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2bc295bf-0bf1-44d1-9b2a-e81c04385a3a</TermId>
        </TermInfo>
      </Terms>
    </e5907546988c4e8c9baabef7a7152e87>
    <ModifiedByJobTitle xmlns="F9234BC5-676D-41D9-98CB-EAC5CD0817FE" xsi:nil="true"/>
  </documentManagement>
</p:properties>
</file>

<file path=customXml/itemProps1.xml><?xml version="1.0" encoding="utf-8"?>
<ds:datastoreItem xmlns:ds="http://schemas.openxmlformats.org/officeDocument/2006/customXml" ds:itemID="{4A0F479F-80BA-42F7-A080-013BD42CE5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947DAE-98F3-4E63-91AB-63FBAD55F5A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50792D8-686A-405C-B3DA-BA601EEEB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234BC5-676D-41D9-98CB-EAC5CD0817FE"/>
    <ds:schemaRef ds:uri="f9234bc5-676d-41d9-98cb-eac5cd0817fe"/>
    <ds:schemaRef ds:uri="5f38495e-07f6-4a32-8a89-75bd70548eac"/>
    <ds:schemaRef ds:uri="3d2f7b84-0b8c-49c0-b404-3407b37ad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F34BAF1-CE45-4A14-91F8-62E6BAF9EB36}">
  <ds:schemaRefs>
    <ds:schemaRef ds:uri="http://purl.org/dc/elements/1.1/"/>
    <ds:schemaRef ds:uri="http://schemas.microsoft.com/office/2006/metadata/properties"/>
    <ds:schemaRef ds:uri="3d2f7b84-0b8c-49c0-b404-3407b37ad2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38495e-07f6-4a32-8a89-75bd70548eac"/>
    <ds:schemaRef ds:uri="F9234BC5-676D-41D9-98CB-EAC5CD0817FE"/>
    <ds:schemaRef ds:uri="f9234bc5-676d-41d9-98cb-eac5cd0817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469</Words>
  <Application>Microsoft Office PowerPoint</Application>
  <PresentationFormat>On-screen Show (16:9)</PresentationFormat>
  <Paragraphs>71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Arial Black</vt:lpstr>
      <vt:lpstr>Calibri</vt:lpstr>
      <vt:lpstr>Wingdings</vt:lpstr>
      <vt:lpstr>Office Theme</vt:lpstr>
      <vt:lpstr>Module Two  Session 1 </vt:lpstr>
      <vt:lpstr>Karakia Timatanga </vt:lpstr>
      <vt:lpstr>Waiata</vt:lpstr>
      <vt:lpstr>Day plan</vt:lpstr>
      <vt:lpstr>Session outcomes</vt:lpstr>
      <vt:lpstr>PowerPoint Presentation</vt:lpstr>
      <vt:lpstr>PowerPoint Presentation</vt:lpstr>
      <vt:lpstr>Why do we assess learning?</vt:lpstr>
      <vt:lpstr>PowerPoint Presentation</vt:lpstr>
      <vt:lpstr>Assessment Philosophy</vt:lpstr>
      <vt:lpstr>PowerPoint Presentation</vt:lpstr>
      <vt:lpstr>Session outcomes</vt:lpstr>
      <vt:lpstr>Karakia Whakamutanga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NZ-Sino Model Programme</dc:title>
  <dc:creator>Jacqui James</dc:creator>
  <cp:lastModifiedBy>Jacqui James</cp:lastModifiedBy>
  <cp:revision>17</cp:revision>
  <dcterms:created xsi:type="dcterms:W3CDTF">2019-05-09T07:48:43Z</dcterms:created>
  <dcterms:modified xsi:type="dcterms:W3CDTF">2019-06-12T02:50:10Z</dcterms:modified>
</cp:coreProperties>
</file>