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4"/>
  </p:notesMasterIdLst>
  <p:handoutMasterIdLst>
    <p:handoutMasterId r:id="rId25"/>
  </p:handoutMasterIdLst>
  <p:sldIdLst>
    <p:sldId id="357" r:id="rId6"/>
    <p:sldId id="260" r:id="rId7"/>
    <p:sldId id="379" r:id="rId8"/>
    <p:sldId id="282" r:id="rId9"/>
    <p:sldId id="303" r:id="rId10"/>
    <p:sldId id="276" r:id="rId11"/>
    <p:sldId id="365" r:id="rId12"/>
    <p:sldId id="359" r:id="rId13"/>
    <p:sldId id="362" r:id="rId14"/>
    <p:sldId id="273" r:id="rId15"/>
    <p:sldId id="271" r:id="rId16"/>
    <p:sldId id="361" r:id="rId17"/>
    <p:sldId id="366" r:id="rId18"/>
    <p:sldId id="364" r:id="rId19"/>
    <p:sldId id="272" r:id="rId20"/>
    <p:sldId id="283" r:id="rId21"/>
    <p:sldId id="267" r:id="rId22"/>
    <p:sldId id="378" r:id="rId23"/>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8" autoAdjust="0"/>
    <p:restoredTop sz="90379" autoAdjust="0"/>
  </p:normalViewPr>
  <p:slideViewPr>
    <p:cSldViewPr snapToGrid="0" snapToObjects="1">
      <p:cViewPr varScale="1">
        <p:scale>
          <a:sx n="74" d="100"/>
          <a:sy n="74" d="100"/>
        </p:scale>
        <p:origin x="72" y="216"/>
      </p:cViewPr>
      <p:guideLst>
        <p:guide orient="horz" pos="1620"/>
        <p:guide pos="2880"/>
      </p:guideLst>
    </p:cSldViewPr>
  </p:slideViewPr>
  <p:outlineViewPr>
    <p:cViewPr>
      <p:scale>
        <a:sx n="33" d="100"/>
        <a:sy n="33" d="100"/>
      </p:scale>
      <p:origin x="0" y="-5156"/>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F808F6F-3BCC-8548-9930-644B1D819996}" type="datetime1">
              <a:rPr lang="en-US" altLang="en-US"/>
              <a:pPr/>
              <a:t>6/12/2019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3E236C0-65DA-174A-BFCE-BE46EE1AB292}" type="slidenum">
              <a:rPr lang="en-US" altLang="en-US"/>
              <a:pPr/>
              <a:t>‹#›</a:t>
            </a:fld>
            <a:endParaRPr lang="en-US" altLang="en-US"/>
          </a:p>
        </p:txBody>
      </p:sp>
    </p:spTree>
    <p:extLst>
      <p:ext uri="{BB962C8B-B14F-4D97-AF65-F5344CB8AC3E}">
        <p14:creationId xmlns:p14="http://schemas.microsoft.com/office/powerpoint/2010/main" val="178816389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C7140C2-04DF-794D-9639-7EF0D0A953E0}" type="datetime1">
              <a:rPr lang="en-US" altLang="en-US"/>
              <a:pPr/>
              <a:t>6/12/2019</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A311DAF-1433-E348-952C-4295ACCD58BE}" type="slidenum">
              <a:rPr lang="en-US" altLang="en-US"/>
              <a:pPr/>
              <a:t>‹#›</a:t>
            </a:fld>
            <a:endParaRPr lang="en-US" altLang="en-US"/>
          </a:p>
        </p:txBody>
      </p:sp>
    </p:spTree>
    <p:extLst>
      <p:ext uri="{BB962C8B-B14F-4D97-AF65-F5344CB8AC3E}">
        <p14:creationId xmlns:p14="http://schemas.microsoft.com/office/powerpoint/2010/main" val="1438832274"/>
      </p:ext>
    </p:extLst>
  </p:cSld>
  <p:clrMap bg1="lt1" tx1="dk1" bg2="lt2" tx2="dk2" accent1="accent1" accent2="accent2" accent3="accent3" accent4="accent4" accent5="accent5" accent6="accent6" hlink="hlink" folHlink="folHlink"/>
  <p:hf sldNum="0" hd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tLang="en-US">
              <a:ea typeface="ＭＳ Ｐゴシック" charset="-128"/>
            </a:endParaRPr>
          </a:p>
        </p:txBody>
      </p:sp>
      <p:sp>
        <p:nvSpPr>
          <p:cNvPr id="1638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200"/>
          </a:p>
        </p:txBody>
      </p:sp>
    </p:spTree>
    <p:extLst>
      <p:ext uri="{BB962C8B-B14F-4D97-AF65-F5344CB8AC3E}">
        <p14:creationId xmlns:p14="http://schemas.microsoft.com/office/powerpoint/2010/main" val="2336790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Activity 9: Principles of Sound Assessment - Race suggests Validity, fairness, whodunit, transparency, real world. We can links this to CRAVES</a:t>
            </a:r>
          </a:p>
          <a:p>
            <a:r>
              <a:rPr lang="en-NZ" b="1" dirty="0">
                <a:solidFill>
                  <a:srgbClr val="FF0000"/>
                </a:solidFill>
              </a:rPr>
              <a:t>C</a:t>
            </a:r>
            <a:r>
              <a:rPr lang="en-NZ" b="1" dirty="0"/>
              <a:t>onsistent</a:t>
            </a:r>
            <a:r>
              <a:rPr lang="en-NZ" dirty="0"/>
              <a:t>:</a:t>
            </a:r>
            <a:r>
              <a:rPr lang="en-NZ" baseline="0" dirty="0"/>
              <a:t> 	</a:t>
            </a:r>
            <a:r>
              <a:rPr lang="en-NZ" dirty="0"/>
              <a:t>Given similar circumstances the assessor would make the same judgement again and the judgement will be similar to judgements that other assessors would make</a:t>
            </a:r>
          </a:p>
          <a:p>
            <a:r>
              <a:rPr lang="en-NZ" b="1" dirty="0">
                <a:solidFill>
                  <a:schemeClr val="accent6">
                    <a:lumMod val="75000"/>
                  </a:schemeClr>
                </a:solidFill>
              </a:rPr>
              <a:t>Reliable</a:t>
            </a:r>
            <a:r>
              <a:rPr lang="en-NZ" dirty="0">
                <a:solidFill>
                  <a:schemeClr val="accent6">
                    <a:lumMod val="75000"/>
                  </a:schemeClr>
                </a:solidFill>
              </a:rPr>
              <a:t>: 	different</a:t>
            </a:r>
            <a:r>
              <a:rPr lang="en-NZ" baseline="0" dirty="0">
                <a:solidFill>
                  <a:schemeClr val="accent6">
                    <a:lumMod val="75000"/>
                  </a:schemeClr>
                </a:solidFill>
              </a:rPr>
              <a:t> Assessors can use it and get the same results.</a:t>
            </a:r>
            <a:endParaRPr lang="en-NZ" dirty="0">
              <a:solidFill>
                <a:schemeClr val="accent6">
                  <a:lumMod val="75000"/>
                </a:schemeClr>
              </a:solidFill>
            </a:endParaRPr>
          </a:p>
          <a:p>
            <a:r>
              <a:rPr lang="en-NZ" b="1" dirty="0">
                <a:solidFill>
                  <a:srgbClr val="FF0000"/>
                </a:solidFill>
              </a:rPr>
              <a:t>A</a:t>
            </a:r>
            <a:r>
              <a:rPr lang="en-NZ" b="1" dirty="0"/>
              <a:t>uthentic</a:t>
            </a:r>
            <a:r>
              <a:rPr lang="en-NZ" dirty="0"/>
              <a:t>:	The assessor will be confident that the work being assessed is attributable to the person being assessed – outside assistance must not distort the assessment.</a:t>
            </a:r>
          </a:p>
          <a:p>
            <a:pPr marL="0" marR="0" indent="0" algn="l" defTabSz="914400" rtl="0" eaLnBrk="1" fontAlgn="auto" latinLnBrk="0" hangingPunct="1">
              <a:lnSpc>
                <a:spcPct val="100000"/>
              </a:lnSpc>
              <a:spcBef>
                <a:spcPts val="0"/>
              </a:spcBef>
              <a:spcAft>
                <a:spcPts val="0"/>
              </a:spcAft>
              <a:buClrTx/>
              <a:buSzTx/>
              <a:buFontTx/>
              <a:buNone/>
              <a:tabLst/>
              <a:defRPr/>
            </a:pPr>
            <a:r>
              <a:rPr lang="en-NZ" b="1" dirty="0"/>
              <a:t>Valid</a:t>
            </a:r>
            <a:r>
              <a:rPr lang="en-NZ" dirty="0"/>
              <a:t>:	Assessment will be fit for purpose, so that assessment focuses on the requirements specified in unit standards.</a:t>
            </a:r>
          </a:p>
          <a:p>
            <a:r>
              <a:rPr lang="en-NZ" b="1" dirty="0">
                <a:solidFill>
                  <a:srgbClr val="FF0000"/>
                </a:solidFill>
              </a:rPr>
              <a:t>E</a:t>
            </a:r>
            <a:r>
              <a:rPr lang="en-NZ" b="1" dirty="0"/>
              <a:t>quitable</a:t>
            </a:r>
            <a:r>
              <a:rPr lang="en-NZ" dirty="0"/>
              <a:t>: 	T</a:t>
            </a:r>
            <a:r>
              <a:rPr lang="en-NZ" sz="1200" b="0" i="0" u="none" strike="noStrike" kern="1200" baseline="0" dirty="0">
                <a:solidFill>
                  <a:schemeClr val="tx1"/>
                </a:solidFill>
                <a:latin typeface="+mn-lt"/>
                <a:ea typeface="ＭＳ Ｐゴシック" pitchFamily="-109" charset="-128"/>
                <a:cs typeface="ＭＳ Ｐゴシック" pitchFamily="-109" charset="-128"/>
              </a:rPr>
              <a:t>he methods used will be straightforward, readily arranged and will not interfere unduly with learning./</a:t>
            </a:r>
            <a:r>
              <a:rPr lang="en-NZ" sz="1200" b="1" i="0" u="none" strike="noStrike" kern="1200" baseline="0" dirty="0">
                <a:solidFill>
                  <a:schemeClr val="tx1"/>
                </a:solidFill>
                <a:latin typeface="+mn-lt"/>
                <a:ea typeface="ＭＳ Ｐゴシック" pitchFamily="-109" charset="-128"/>
                <a:cs typeface="ＭＳ Ｐゴシック" pitchFamily="-109" charset="-128"/>
              </a:rPr>
              <a:t>manageable and fair.</a:t>
            </a:r>
          </a:p>
          <a:p>
            <a:r>
              <a:rPr lang="en-NZ" sz="1200" b="1" i="0" u="none" strike="noStrike" kern="1200" baseline="0" dirty="0">
                <a:solidFill>
                  <a:schemeClr val="tx1"/>
                </a:solidFill>
                <a:latin typeface="+mn-lt"/>
                <a:ea typeface="ＭＳ Ｐゴシック" pitchFamily="-109" charset="-128"/>
                <a:cs typeface="ＭＳ Ｐゴシック" pitchFamily="-109" charset="-128"/>
              </a:rPr>
              <a:t>Sufficient</a:t>
            </a:r>
            <a:r>
              <a:rPr lang="en-NZ" sz="1200" b="0" i="0" u="none" strike="noStrike" kern="1200" baseline="0" dirty="0">
                <a:solidFill>
                  <a:schemeClr val="tx1"/>
                </a:solidFill>
                <a:latin typeface="+mn-lt"/>
                <a:ea typeface="ＭＳ Ｐゴシック" pitchFamily="-109" charset="-128"/>
                <a:cs typeface="ＭＳ Ｐゴシック" pitchFamily="-109" charset="-128"/>
              </a:rPr>
              <a:t>: 	</a:t>
            </a:r>
            <a:r>
              <a:rPr lang="en-NZ" dirty="0"/>
              <a:t>The evidence will establish with confidence that all criteria have been met and that performance to the required standard could be repeated with consistency.</a:t>
            </a:r>
          </a:p>
          <a:p>
            <a:r>
              <a:rPr lang="en-NZ" dirty="0"/>
              <a:t>Race’s real-life relates to making sure the assessment task is authentic ……</a:t>
            </a:r>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493132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Share with neighbour which principles of sound principles this cartoon illustrates</a:t>
            </a:r>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49251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NZ" sz="1200" kern="1200" dirty="0">
                <a:solidFill>
                  <a:schemeClr val="tx1"/>
                </a:solidFill>
                <a:effectLst/>
                <a:latin typeface="+mn-lt"/>
                <a:ea typeface="ＭＳ Ｐゴシック" pitchFamily="-109" charset="-128"/>
                <a:cs typeface="ＭＳ Ｐゴシック" pitchFamily="-109" charset="-128"/>
              </a:rPr>
              <a:t>assessment </a:t>
            </a:r>
            <a:r>
              <a:rPr lang="en-NZ" sz="1200" i="1" kern="1200" dirty="0">
                <a:solidFill>
                  <a:schemeClr val="tx1"/>
                </a:solidFill>
                <a:effectLst/>
                <a:latin typeface="+mn-lt"/>
                <a:ea typeface="ＭＳ Ｐゴシック" pitchFamily="-109" charset="-128"/>
                <a:cs typeface="ＭＳ Ｐゴシック" pitchFamily="-109" charset="-128"/>
              </a:rPr>
              <a:t>of</a:t>
            </a:r>
            <a:r>
              <a:rPr lang="en-NZ" sz="1200" kern="1200" dirty="0">
                <a:solidFill>
                  <a:schemeClr val="tx1"/>
                </a:solidFill>
                <a:effectLst/>
                <a:latin typeface="+mn-lt"/>
                <a:ea typeface="ＭＳ Ｐゴシック" pitchFamily="-109" charset="-128"/>
                <a:cs typeface="ＭＳ Ｐゴシック" pitchFamily="-109" charset="-128"/>
              </a:rPr>
              <a:t> learning – focus on summative results: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NZ" sz="1200" kern="1200" dirty="0">
                <a:solidFill>
                  <a:schemeClr val="tx1"/>
                </a:solidFill>
                <a:effectLst/>
                <a:latin typeface="+mn-lt"/>
                <a:ea typeface="ＭＳ Ｐゴシック" pitchFamily="-109" charset="-128"/>
                <a:cs typeface="ＭＳ Ｐゴシック" pitchFamily="-109" charset="-128"/>
              </a:rPr>
              <a:t>assessment </a:t>
            </a:r>
            <a:r>
              <a:rPr lang="en-NZ" sz="1200" i="1" kern="1200" dirty="0">
                <a:solidFill>
                  <a:schemeClr val="tx1"/>
                </a:solidFill>
                <a:effectLst/>
                <a:latin typeface="+mn-lt"/>
                <a:ea typeface="ＭＳ Ｐゴシック" pitchFamily="-109" charset="-128"/>
                <a:cs typeface="ＭＳ Ｐゴシック" pitchFamily="-109" charset="-128"/>
              </a:rPr>
              <a:t>for</a:t>
            </a:r>
            <a:r>
              <a:rPr lang="en-NZ" sz="1200" kern="1200" dirty="0">
                <a:solidFill>
                  <a:schemeClr val="tx1"/>
                </a:solidFill>
                <a:effectLst/>
                <a:latin typeface="+mn-lt"/>
                <a:ea typeface="ＭＳ Ｐゴシック" pitchFamily="-109" charset="-128"/>
                <a:cs typeface="ＭＳ Ｐゴシック" pitchFamily="-109" charset="-128"/>
              </a:rPr>
              <a:t> learning  - delivers feedback to help learners self-correct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NZ" sz="1200" kern="1200" dirty="0">
                <a:solidFill>
                  <a:schemeClr val="tx1"/>
                </a:solidFill>
                <a:effectLst/>
                <a:latin typeface="+mn-lt"/>
                <a:ea typeface="ＭＳ Ｐゴシック" pitchFamily="-109" charset="-128"/>
                <a:cs typeface="ＭＳ Ｐゴシック" pitchFamily="-109" charset="-128"/>
              </a:rPr>
              <a:t>assessment </a:t>
            </a:r>
            <a:r>
              <a:rPr lang="en-NZ" sz="1200" i="1" kern="1200" dirty="0">
                <a:solidFill>
                  <a:schemeClr val="tx1"/>
                </a:solidFill>
                <a:effectLst/>
                <a:latin typeface="+mn-lt"/>
                <a:ea typeface="ＭＳ Ｐゴシック" pitchFamily="-109" charset="-128"/>
                <a:cs typeface="ＭＳ Ｐゴシック" pitchFamily="-109" charset="-128"/>
              </a:rPr>
              <a:t>as</a:t>
            </a:r>
            <a:r>
              <a:rPr lang="en-NZ" sz="1200" kern="1200" dirty="0">
                <a:solidFill>
                  <a:schemeClr val="tx1"/>
                </a:solidFill>
                <a:effectLst/>
                <a:latin typeface="+mn-lt"/>
                <a:ea typeface="ＭＳ Ｐゴシック" pitchFamily="-109" charset="-128"/>
                <a:cs typeface="ＭＳ Ｐゴシック" pitchFamily="-109" charset="-128"/>
              </a:rPr>
              <a:t> learning - </a:t>
            </a:r>
            <a:r>
              <a:rPr lang="en-NZ" altLang="en-US" b="1" i="1" dirty="0"/>
              <a:t> </a:t>
            </a:r>
            <a:r>
              <a:rPr lang="en-NZ" altLang="en-US" dirty="0"/>
              <a:t>encourages students to be actively involved in their own learning and assessment.  Assessment is </a:t>
            </a:r>
            <a:r>
              <a:rPr lang="en-NZ" altLang="en-US" i="1" dirty="0"/>
              <a:t>not done to </a:t>
            </a:r>
            <a:r>
              <a:rPr lang="en-NZ" altLang="en-US" dirty="0"/>
              <a:t>the learner, assessment </a:t>
            </a:r>
            <a:r>
              <a:rPr lang="en-NZ" altLang="en-US" i="1" dirty="0"/>
              <a:t>is negotiated with </a:t>
            </a:r>
            <a:r>
              <a:rPr lang="en-NZ" altLang="en-US" dirty="0"/>
              <a:t>the learner.  </a:t>
            </a:r>
          </a:p>
          <a:p>
            <a:pPr eaLnBrk="1" hangingPunct="1"/>
            <a:r>
              <a:rPr lang="en-US" altLang="en-US" dirty="0">
                <a:latin typeface="Comic Sans MS" panose="030F0702030302020204" pitchFamily="66" charset="0"/>
              </a:rPr>
              <a:t>Encourage and assist learners to be able to assess themselves and their learning.  </a:t>
            </a:r>
          </a:p>
          <a:p>
            <a:pPr eaLnBrk="1" hangingPunct="1"/>
            <a:r>
              <a:rPr lang="en-US" altLang="en-US" dirty="0">
                <a:latin typeface="Comic Sans MS" panose="030F0702030302020204" pitchFamily="66" charset="0"/>
              </a:rPr>
              <a:t>Assessment </a:t>
            </a:r>
            <a:r>
              <a:rPr lang="en-US" altLang="en-US" i="1" dirty="0">
                <a:latin typeface="Comic Sans MS" panose="030F0702030302020204" pitchFamily="66" charset="0"/>
              </a:rPr>
              <a:t>as</a:t>
            </a:r>
            <a:r>
              <a:rPr lang="en-US" altLang="en-US" dirty="0">
                <a:latin typeface="Comic Sans MS" panose="030F0702030302020204" pitchFamily="66" charset="0"/>
              </a:rPr>
              <a:t> learning provides learners with choices about what they need to learn and how they can provide evidence of that learning.  It is about providing learners with challenging tasks that encourage interaction and dialogue.</a:t>
            </a:r>
          </a:p>
          <a:p>
            <a:pPr eaLnBrk="1" hangingPunct="1"/>
            <a:endParaRPr lang="en-US" altLang="en-US" dirty="0">
              <a:latin typeface="Comic Sans MS" panose="030F0702030302020204" pitchFamily="66" charset="0"/>
            </a:endParaRPr>
          </a:p>
          <a:p>
            <a:endParaRPr lang="en-NZ" dirty="0"/>
          </a:p>
        </p:txBody>
      </p:sp>
      <p:sp>
        <p:nvSpPr>
          <p:cNvPr id="4" name="Slide Number Placeholder 3"/>
          <p:cNvSpPr>
            <a:spLocks noGrp="1"/>
          </p:cNvSpPr>
          <p:nvPr>
            <p:ph type="sldNum" sz="quarter" idx="10"/>
          </p:nvPr>
        </p:nvSpPr>
        <p:spPr/>
        <p:txBody>
          <a:bodyPr/>
          <a:lstStyle/>
          <a:p>
            <a:fld id="{ADFB39F0-CB3F-4E17-A6D0-1249EE3C3C3A}" type="slidenum">
              <a:rPr lang="en-NZ" smtClean="0"/>
              <a:pPr/>
              <a:t>16</a:t>
            </a:fld>
            <a:endParaRPr lang="en-N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lvl="0" indent="0">
              <a:buNone/>
              <a:tabLst>
                <a:tab pos="534988" algn="l"/>
              </a:tabLst>
            </a:pPr>
            <a:r>
              <a:rPr lang="en-AU" sz="1200" dirty="0"/>
              <a:t>role of the facilitator in assessment of/for/as learning</a:t>
            </a:r>
          </a:p>
          <a:p>
            <a:pPr marL="0" lvl="0" indent="0" defTabSz="806450">
              <a:buNone/>
              <a:tabLst>
                <a:tab pos="903288" algn="l"/>
              </a:tabLst>
            </a:pPr>
            <a:r>
              <a:rPr lang="en-NZ" sz="1200" dirty="0"/>
              <a:t>      </a:t>
            </a:r>
          </a:p>
          <a:p>
            <a:pPr marL="0" lvl="0" indent="0" defTabSz="806450">
              <a:buNone/>
              <a:tabLst>
                <a:tab pos="903288" algn="l"/>
              </a:tabLst>
            </a:pPr>
            <a:r>
              <a:rPr lang="en-NZ" sz="1200" dirty="0"/>
              <a:t>.....participated in an assessment activity</a:t>
            </a:r>
          </a:p>
          <a:p>
            <a:pPr marL="0" indent="0">
              <a:buNone/>
              <a:tabLst>
                <a:tab pos="1258888" algn="l"/>
              </a:tabLst>
            </a:pPr>
            <a:r>
              <a:rPr lang="en-NZ" sz="1200" dirty="0"/>
              <a:t>         	</a:t>
            </a:r>
          </a:p>
          <a:p>
            <a:pPr marL="0" indent="0">
              <a:buNone/>
              <a:tabLst>
                <a:tab pos="1258888" algn="l"/>
              </a:tabLst>
            </a:pPr>
            <a:r>
              <a:rPr lang="en-NZ" sz="1200" dirty="0"/>
              <a:t>….identified and analysed basic principles of sound assessment</a:t>
            </a:r>
          </a:p>
          <a:p>
            <a:pPr eaLnBrk="1" hangingPunct="1">
              <a:spcBef>
                <a:spcPct val="0"/>
              </a:spcBef>
            </a:pPr>
            <a:endParaRPr lang="en-US" altLang="en-US" dirty="0">
              <a:ea typeface="ＭＳ Ｐゴシック" charset="-128"/>
            </a:endParaRPr>
          </a:p>
        </p:txBody>
      </p:sp>
      <p:sp>
        <p:nvSpPr>
          <p:cNvPr id="34819"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200"/>
          </a:p>
        </p:txBody>
      </p:sp>
    </p:spTree>
    <p:extLst>
      <p:ext uri="{BB962C8B-B14F-4D97-AF65-F5344CB8AC3E}">
        <p14:creationId xmlns:p14="http://schemas.microsoft.com/office/powerpoint/2010/main" val="1239391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523155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reviewed the role of the facilitator in assessment of/for/as learning</a:t>
            </a:r>
            <a:endParaRPr lang="en-NZ"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4220540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Links to heading in resource book – leads to discussion on types of assessment tasks frequently used Activity 5 is optional around the types of careers/professionals learners will undertake and whether the current assessment tasks used mirror real-life. </a:t>
            </a:r>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97776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Activity 6 – complete to get idea of current methodologies and direct learners to ‘Sample Assessment Methods’ in resource book for more ideas. </a:t>
            </a:r>
          </a:p>
          <a:p>
            <a:r>
              <a:rPr lang="en-NZ" dirty="0"/>
              <a:t>Follow with Activity 7 as required </a:t>
            </a:r>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68953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DD878FC-2CAB-42D0-89A0-53EFBFE016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6E83BEA5-C554-493C-BD45-19F0A7F284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NZ" sz="1200" kern="1200" dirty="0">
                <a:solidFill>
                  <a:schemeClr val="tx1"/>
                </a:solidFill>
                <a:effectLst/>
                <a:latin typeface="+mn-lt"/>
                <a:ea typeface="ＭＳ Ｐゴシック" pitchFamily="-109" charset="-128"/>
                <a:cs typeface="ＭＳ Ｐゴシック" pitchFamily="-109" charset="-128"/>
              </a:rPr>
              <a:t>three different perspectives on assessment to illustrate the implications of educational developments for assessment practice: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NZ" sz="1200" kern="1200" dirty="0">
                <a:solidFill>
                  <a:schemeClr val="tx1"/>
                </a:solidFill>
                <a:effectLst/>
                <a:latin typeface="+mn-lt"/>
                <a:ea typeface="ＭＳ Ｐゴシック" pitchFamily="-109" charset="-128"/>
                <a:cs typeface="ＭＳ Ｐゴシック" pitchFamily="-109" charset="-128"/>
              </a:rPr>
              <a:t>assessment </a:t>
            </a:r>
            <a:r>
              <a:rPr lang="en-NZ" sz="1200" i="1" kern="1200" dirty="0">
                <a:solidFill>
                  <a:schemeClr val="tx1"/>
                </a:solidFill>
                <a:effectLst/>
                <a:latin typeface="+mn-lt"/>
                <a:ea typeface="ＭＳ Ｐゴシック" pitchFamily="-109" charset="-128"/>
                <a:cs typeface="ＭＳ Ｐゴシック" pitchFamily="-109" charset="-128"/>
              </a:rPr>
              <a:t>of</a:t>
            </a:r>
            <a:r>
              <a:rPr lang="en-NZ" sz="1200" kern="1200" dirty="0">
                <a:solidFill>
                  <a:schemeClr val="tx1"/>
                </a:solidFill>
                <a:effectLst/>
                <a:latin typeface="+mn-lt"/>
                <a:ea typeface="ＭＳ Ｐゴシック" pitchFamily="-109" charset="-128"/>
                <a:cs typeface="ＭＳ Ｐゴシック" pitchFamily="-109" charset="-128"/>
              </a:rPr>
              <a:t> learning – focus on summative results: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NZ" sz="1200" kern="1200" dirty="0">
                <a:solidFill>
                  <a:schemeClr val="tx1"/>
                </a:solidFill>
                <a:effectLst/>
                <a:latin typeface="+mn-lt"/>
                <a:ea typeface="ＭＳ Ｐゴシック" pitchFamily="-109" charset="-128"/>
                <a:cs typeface="ＭＳ Ｐゴシック" pitchFamily="-109" charset="-128"/>
              </a:rPr>
              <a:t>assessment </a:t>
            </a:r>
            <a:r>
              <a:rPr lang="en-NZ" sz="1200" i="1" kern="1200" dirty="0">
                <a:solidFill>
                  <a:schemeClr val="tx1"/>
                </a:solidFill>
                <a:effectLst/>
                <a:latin typeface="+mn-lt"/>
                <a:ea typeface="ＭＳ Ｐゴシック" pitchFamily="-109" charset="-128"/>
                <a:cs typeface="ＭＳ Ｐゴシック" pitchFamily="-109" charset="-128"/>
              </a:rPr>
              <a:t>for</a:t>
            </a:r>
            <a:r>
              <a:rPr lang="en-NZ" sz="1200" kern="1200" dirty="0">
                <a:solidFill>
                  <a:schemeClr val="tx1"/>
                </a:solidFill>
                <a:effectLst/>
                <a:latin typeface="+mn-lt"/>
                <a:ea typeface="ＭＳ Ｐゴシック" pitchFamily="-109" charset="-128"/>
                <a:cs typeface="ＭＳ Ｐゴシック" pitchFamily="-109" charset="-128"/>
              </a:rPr>
              <a:t> learning  - delivers feedback to help learners self-correct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NZ" sz="1200" kern="1200" dirty="0">
                <a:solidFill>
                  <a:schemeClr val="tx1"/>
                </a:solidFill>
                <a:effectLst/>
                <a:latin typeface="+mn-lt"/>
                <a:ea typeface="ＭＳ Ｐゴシック" pitchFamily="-109" charset="-128"/>
                <a:cs typeface="ＭＳ Ｐゴシック" pitchFamily="-109" charset="-128"/>
              </a:rPr>
              <a:t>assessment </a:t>
            </a:r>
            <a:r>
              <a:rPr lang="en-NZ" sz="1200" i="1" kern="1200" dirty="0">
                <a:solidFill>
                  <a:schemeClr val="tx1"/>
                </a:solidFill>
                <a:effectLst/>
                <a:latin typeface="+mn-lt"/>
                <a:ea typeface="ＭＳ Ｐゴシック" pitchFamily="-109" charset="-128"/>
                <a:cs typeface="ＭＳ Ｐゴシック" pitchFamily="-109" charset="-128"/>
              </a:rPr>
              <a:t>as</a:t>
            </a:r>
            <a:r>
              <a:rPr lang="en-NZ" sz="1200" kern="1200" dirty="0">
                <a:solidFill>
                  <a:schemeClr val="tx1"/>
                </a:solidFill>
                <a:effectLst/>
                <a:latin typeface="+mn-lt"/>
                <a:ea typeface="ＭＳ Ｐゴシック" pitchFamily="-109" charset="-128"/>
                <a:cs typeface="ＭＳ Ｐゴシック" pitchFamily="-109" charset="-128"/>
              </a:rPr>
              <a:t> learning - </a:t>
            </a:r>
            <a:r>
              <a:rPr lang="en-NZ" altLang="en-US" b="1" i="1" dirty="0"/>
              <a:t> </a:t>
            </a:r>
            <a:r>
              <a:rPr lang="en-NZ" altLang="en-US" dirty="0"/>
              <a:t>encourages students to be actively involved in their own learning and assessment.  Assessment is </a:t>
            </a:r>
            <a:r>
              <a:rPr lang="en-NZ" altLang="en-US" i="1" dirty="0"/>
              <a:t>not done to </a:t>
            </a:r>
            <a:r>
              <a:rPr lang="en-NZ" altLang="en-US" dirty="0"/>
              <a:t>the learner, assessment </a:t>
            </a:r>
            <a:r>
              <a:rPr lang="en-NZ" altLang="en-US" i="1" dirty="0"/>
              <a:t>is negotiated with </a:t>
            </a:r>
            <a:r>
              <a:rPr lang="en-NZ" altLang="en-US" dirty="0"/>
              <a:t>the learner.  </a:t>
            </a:r>
          </a:p>
          <a:p>
            <a:pPr eaLnBrk="1" hangingPunct="1"/>
            <a:r>
              <a:rPr lang="en-US" altLang="en-US" dirty="0">
                <a:latin typeface="Comic Sans MS" panose="030F0702030302020204" pitchFamily="66" charset="0"/>
              </a:rPr>
              <a:t>Encourage and assist learners to be able to assess themselves and their learning.  </a:t>
            </a:r>
          </a:p>
          <a:p>
            <a:pPr eaLnBrk="1" hangingPunct="1"/>
            <a:r>
              <a:rPr lang="en-US" altLang="en-US" dirty="0">
                <a:latin typeface="Comic Sans MS" panose="030F0702030302020204" pitchFamily="66" charset="0"/>
              </a:rPr>
              <a:t>Assessment </a:t>
            </a:r>
            <a:r>
              <a:rPr lang="en-US" altLang="en-US" i="1" dirty="0">
                <a:latin typeface="Comic Sans MS" panose="030F0702030302020204" pitchFamily="66" charset="0"/>
              </a:rPr>
              <a:t>as</a:t>
            </a:r>
            <a:r>
              <a:rPr lang="en-US" altLang="en-US" dirty="0">
                <a:latin typeface="Comic Sans MS" panose="030F0702030302020204" pitchFamily="66" charset="0"/>
              </a:rPr>
              <a:t> learning provides learners with choices about what they need to learn and how they can provide evidence of that learning.  It is about providing learners with challenging tasks that encourage interaction and dialogue.</a:t>
            </a:r>
          </a:p>
          <a:p>
            <a:pPr eaLnBrk="1" hangingPunct="1"/>
            <a:endParaRPr lang="en-US" altLang="en-US" dirty="0">
              <a:latin typeface="Comic Sans MS" panose="030F0702030302020204" pitchFamily="66" charset="0"/>
            </a:endParaRPr>
          </a:p>
          <a:p>
            <a:endParaRPr lang="en-NZ" altLang="en-US" dirty="0"/>
          </a:p>
        </p:txBody>
      </p:sp>
      <p:sp>
        <p:nvSpPr>
          <p:cNvPr id="22532" name="Slide Number Placeholder 3">
            <a:extLst>
              <a:ext uri="{FF2B5EF4-FFF2-40B4-BE49-F238E27FC236}">
                <a16:creationId xmlns:a16="http://schemas.microsoft.com/office/drawing/2014/main" id="{68CF9543-82D2-4B4D-9726-A92E838CD6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D985EC-4330-48A8-86CD-349ADA3D5081}" type="slidenum">
              <a:rPr lang="en-GB" altLang="en-US">
                <a:latin typeface="Arial" panose="020B0604020202020204" pitchFamily="34" charset="0"/>
              </a:rPr>
              <a:pPr>
                <a:spcBef>
                  <a:spcPct val="0"/>
                </a:spcBef>
              </a:pPr>
              <a:t>8</a:t>
            </a:fld>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934B4A3-6B35-44A9-8CFD-28DD30FFF6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CDE1AECD-E6A4-4130-9A24-2DB98B8A8D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a:p>
        </p:txBody>
      </p:sp>
      <p:sp>
        <p:nvSpPr>
          <p:cNvPr id="27652" name="Slide Number Placeholder 3">
            <a:extLst>
              <a:ext uri="{FF2B5EF4-FFF2-40B4-BE49-F238E27FC236}">
                <a16:creationId xmlns:a16="http://schemas.microsoft.com/office/drawing/2014/main" id="{A95C2D0F-00E3-455A-832D-0A24CC1BD8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4225" indent="-301625">
              <a:spcBef>
                <a:spcPct val="30000"/>
              </a:spcBef>
              <a:defRPr sz="1200">
                <a:solidFill>
                  <a:schemeClr val="tx1"/>
                </a:solidFill>
                <a:latin typeface="Calibri" panose="020F0502020204030204" pitchFamily="34" charset="0"/>
              </a:defRPr>
            </a:lvl2pPr>
            <a:lvl3pPr marL="1206500" indent="-241300">
              <a:spcBef>
                <a:spcPct val="30000"/>
              </a:spcBef>
              <a:defRPr sz="1200">
                <a:solidFill>
                  <a:schemeClr val="tx1"/>
                </a:solidFill>
                <a:latin typeface="Calibri" panose="020F0502020204030204" pitchFamily="34" charset="0"/>
              </a:defRPr>
            </a:lvl3pPr>
            <a:lvl4pPr marL="1690688" indent="-241300">
              <a:spcBef>
                <a:spcPct val="30000"/>
              </a:spcBef>
              <a:defRPr sz="1200">
                <a:solidFill>
                  <a:schemeClr val="tx1"/>
                </a:solidFill>
                <a:latin typeface="Calibri" panose="020F0502020204030204" pitchFamily="34" charset="0"/>
              </a:defRPr>
            </a:lvl4pPr>
            <a:lvl5pPr marL="2173288" indent="-241300">
              <a:spcBef>
                <a:spcPct val="30000"/>
              </a:spcBef>
              <a:defRPr sz="1200">
                <a:solidFill>
                  <a:schemeClr val="tx1"/>
                </a:solidFill>
                <a:latin typeface="Calibri" panose="020F0502020204030204" pitchFamily="34" charset="0"/>
              </a:defRPr>
            </a:lvl5pPr>
            <a:lvl6pPr marL="2630488" indent="-241300" defTabSz="457200" eaLnBrk="0" fontAlgn="base" hangingPunct="0">
              <a:spcBef>
                <a:spcPct val="30000"/>
              </a:spcBef>
              <a:spcAft>
                <a:spcPct val="0"/>
              </a:spcAft>
              <a:defRPr sz="1200">
                <a:solidFill>
                  <a:schemeClr val="tx1"/>
                </a:solidFill>
                <a:latin typeface="Calibri" panose="020F0502020204030204" pitchFamily="34" charset="0"/>
              </a:defRPr>
            </a:lvl6pPr>
            <a:lvl7pPr marL="3087688" indent="-241300" defTabSz="457200" eaLnBrk="0" fontAlgn="base" hangingPunct="0">
              <a:spcBef>
                <a:spcPct val="30000"/>
              </a:spcBef>
              <a:spcAft>
                <a:spcPct val="0"/>
              </a:spcAft>
              <a:defRPr sz="1200">
                <a:solidFill>
                  <a:schemeClr val="tx1"/>
                </a:solidFill>
                <a:latin typeface="Calibri" panose="020F0502020204030204" pitchFamily="34" charset="0"/>
              </a:defRPr>
            </a:lvl7pPr>
            <a:lvl8pPr marL="3544888" indent="-241300" defTabSz="457200" eaLnBrk="0" fontAlgn="base" hangingPunct="0">
              <a:spcBef>
                <a:spcPct val="30000"/>
              </a:spcBef>
              <a:spcAft>
                <a:spcPct val="0"/>
              </a:spcAft>
              <a:defRPr sz="1200">
                <a:solidFill>
                  <a:schemeClr val="tx1"/>
                </a:solidFill>
                <a:latin typeface="Calibri" panose="020F0502020204030204" pitchFamily="34" charset="0"/>
              </a:defRPr>
            </a:lvl8pPr>
            <a:lvl9pPr marL="4002088" indent="-2413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C1B17F-3B88-492E-A023-7A98EB44035D}" type="slidenum">
              <a:rPr lang="en-NZ" altLang="en-US" sz="1300" smtClean="0">
                <a:solidFill>
                  <a:srgbClr val="000000"/>
                </a:solidFill>
                <a:latin typeface="Arial" panose="020B0604020202020204" pitchFamily="34" charset="0"/>
              </a:rPr>
              <a:pPr>
                <a:spcBef>
                  <a:spcPct val="0"/>
                </a:spcBef>
              </a:pPr>
              <a:t>10</a:t>
            </a:fld>
            <a:endParaRPr lang="en-NZ" altLang="en-US" sz="1300">
              <a:solidFill>
                <a:srgbClr val="000000"/>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426C9CFB-1F16-4778-90E9-71C002C7BE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AF567876-533D-488E-A657-EF1DE15AEF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a:p>
        </p:txBody>
      </p:sp>
      <p:sp>
        <p:nvSpPr>
          <p:cNvPr id="29700" name="Slide Number Placeholder 3">
            <a:extLst>
              <a:ext uri="{FF2B5EF4-FFF2-40B4-BE49-F238E27FC236}">
                <a16:creationId xmlns:a16="http://schemas.microsoft.com/office/drawing/2014/main" id="{D8443ED3-0D8F-4F33-9670-5850224A2A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F236F78-9485-43EB-95DA-2D611FE95653}" type="slidenum">
              <a:rPr lang="en-NZ" altLang="en-US" smtClean="0"/>
              <a:pPr/>
              <a:t>11</a:t>
            </a:fld>
            <a:endParaRPr lang="en-NZ"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398BDB83-2C01-40BB-9008-6F9E40EA12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D59BDCEF-77D6-4579-953A-B86C55AAE9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dirty="0"/>
              <a:t>Look for unfairness (not equitable), lack of marking criteria, bias of marker, changing the rules, validity – were the skills and knowledge being tested appropriate to the content of the course, paper, programme? Leads onto Activity 9: Principles which uses Phil Race’s thoughts. </a:t>
            </a:r>
          </a:p>
        </p:txBody>
      </p:sp>
      <p:sp>
        <p:nvSpPr>
          <p:cNvPr id="31748" name="Slide Number Placeholder 3">
            <a:extLst>
              <a:ext uri="{FF2B5EF4-FFF2-40B4-BE49-F238E27FC236}">
                <a16:creationId xmlns:a16="http://schemas.microsoft.com/office/drawing/2014/main" id="{1B6C5CC6-089B-4012-8781-A4840DC376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4225" indent="-301625">
              <a:spcBef>
                <a:spcPct val="30000"/>
              </a:spcBef>
              <a:defRPr sz="1200">
                <a:solidFill>
                  <a:schemeClr val="tx1"/>
                </a:solidFill>
                <a:latin typeface="Calibri" panose="020F0502020204030204" pitchFamily="34" charset="0"/>
              </a:defRPr>
            </a:lvl2pPr>
            <a:lvl3pPr marL="1206500" indent="-241300">
              <a:spcBef>
                <a:spcPct val="30000"/>
              </a:spcBef>
              <a:defRPr sz="1200">
                <a:solidFill>
                  <a:schemeClr val="tx1"/>
                </a:solidFill>
                <a:latin typeface="Calibri" panose="020F0502020204030204" pitchFamily="34" charset="0"/>
              </a:defRPr>
            </a:lvl3pPr>
            <a:lvl4pPr marL="1690688" indent="-241300">
              <a:spcBef>
                <a:spcPct val="30000"/>
              </a:spcBef>
              <a:defRPr sz="1200">
                <a:solidFill>
                  <a:schemeClr val="tx1"/>
                </a:solidFill>
                <a:latin typeface="Calibri" panose="020F0502020204030204" pitchFamily="34" charset="0"/>
              </a:defRPr>
            </a:lvl4pPr>
            <a:lvl5pPr marL="2173288" indent="-241300">
              <a:spcBef>
                <a:spcPct val="30000"/>
              </a:spcBef>
              <a:defRPr sz="1200">
                <a:solidFill>
                  <a:schemeClr val="tx1"/>
                </a:solidFill>
                <a:latin typeface="Calibri" panose="020F0502020204030204" pitchFamily="34" charset="0"/>
              </a:defRPr>
            </a:lvl5pPr>
            <a:lvl6pPr marL="2630488" indent="-241300" defTabSz="457200" eaLnBrk="0" fontAlgn="base" hangingPunct="0">
              <a:spcBef>
                <a:spcPct val="30000"/>
              </a:spcBef>
              <a:spcAft>
                <a:spcPct val="0"/>
              </a:spcAft>
              <a:defRPr sz="1200">
                <a:solidFill>
                  <a:schemeClr val="tx1"/>
                </a:solidFill>
                <a:latin typeface="Calibri" panose="020F0502020204030204" pitchFamily="34" charset="0"/>
              </a:defRPr>
            </a:lvl6pPr>
            <a:lvl7pPr marL="3087688" indent="-241300" defTabSz="457200" eaLnBrk="0" fontAlgn="base" hangingPunct="0">
              <a:spcBef>
                <a:spcPct val="30000"/>
              </a:spcBef>
              <a:spcAft>
                <a:spcPct val="0"/>
              </a:spcAft>
              <a:defRPr sz="1200">
                <a:solidFill>
                  <a:schemeClr val="tx1"/>
                </a:solidFill>
                <a:latin typeface="Calibri" panose="020F0502020204030204" pitchFamily="34" charset="0"/>
              </a:defRPr>
            </a:lvl7pPr>
            <a:lvl8pPr marL="3544888" indent="-241300" defTabSz="457200" eaLnBrk="0" fontAlgn="base" hangingPunct="0">
              <a:spcBef>
                <a:spcPct val="30000"/>
              </a:spcBef>
              <a:spcAft>
                <a:spcPct val="0"/>
              </a:spcAft>
              <a:defRPr sz="1200">
                <a:solidFill>
                  <a:schemeClr val="tx1"/>
                </a:solidFill>
                <a:latin typeface="Calibri" panose="020F0502020204030204" pitchFamily="34" charset="0"/>
              </a:defRPr>
            </a:lvl8pPr>
            <a:lvl9pPr marL="4002088" indent="-2413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872FA0-69E5-4F84-AD41-14448396E583}" type="slidenum">
              <a:rPr lang="en-NZ" altLang="en-US" sz="1300" smtClean="0">
                <a:solidFill>
                  <a:srgbClr val="000000"/>
                </a:solidFill>
                <a:latin typeface="Arial" panose="020B0604020202020204" pitchFamily="34" charset="0"/>
              </a:rPr>
              <a:pPr>
                <a:spcBef>
                  <a:spcPct val="0"/>
                </a:spcBef>
              </a:pPr>
              <a:t>12</a:t>
            </a:fld>
            <a:endParaRPr lang="en-NZ" altLang="en-US" sz="1300">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NZ" dirty="0"/>
              <a:t>Complete activity 9 to define:</a:t>
            </a:r>
          </a:p>
          <a:p>
            <a:endParaRPr lang="en-NZ"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470849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95894BFF-05E5-2C4D-86FB-D923AE88D33E}" type="datetime1">
              <a:rPr lang="en-US" altLang="en-US"/>
              <a:pPr/>
              <a:t>6/12/2019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9C53DB72-F353-3E46-A8A1-408359139BFB}" type="slidenum">
              <a:rPr lang="en-US" altLang="en-US"/>
              <a:pPr/>
              <a:t>‹#›</a:t>
            </a:fld>
            <a:endParaRPr lang="en-US" altLang="en-US"/>
          </a:p>
        </p:txBody>
      </p:sp>
    </p:spTree>
    <p:extLst>
      <p:ext uri="{BB962C8B-B14F-4D97-AF65-F5344CB8AC3E}">
        <p14:creationId xmlns:p14="http://schemas.microsoft.com/office/powerpoint/2010/main" val="1665083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AU"/>
              <a:t>Click to edit Master title style</a:t>
            </a:r>
            <a:endParaRPr lang="en-US"/>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6C9A44D9-4157-0F4A-AA67-6E48CD28A310}" type="datetime1">
              <a:rPr lang="en-US" altLang="en-US"/>
              <a:pPr/>
              <a:t>6/12/2019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7B4EE690-1A44-854B-AD12-6642A316DA87}" type="slidenum">
              <a:rPr lang="en-US" altLang="en-US"/>
              <a:pPr/>
              <a:t>‹#›</a:t>
            </a:fld>
            <a:endParaRPr lang="en-US" altLang="en-US"/>
          </a:p>
        </p:txBody>
      </p:sp>
    </p:spTree>
    <p:extLst>
      <p:ext uri="{BB962C8B-B14F-4D97-AF65-F5344CB8AC3E}">
        <p14:creationId xmlns:p14="http://schemas.microsoft.com/office/powerpoint/2010/main" val="2130802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AFA06B46-9F8C-BE43-9590-46E734E9776A}" type="datetime1">
              <a:rPr lang="en-US" altLang="en-US"/>
              <a:pPr/>
              <a:t>6/12/2019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F14F5F57-7FBF-DD44-A335-ACC5AF7B86F7}" type="slidenum">
              <a:rPr lang="en-US" altLang="en-US"/>
              <a:pPr/>
              <a:t>‹#›</a:t>
            </a:fld>
            <a:endParaRPr lang="en-US" altLang="en-US"/>
          </a:p>
        </p:txBody>
      </p:sp>
    </p:spTree>
    <p:extLst>
      <p:ext uri="{BB962C8B-B14F-4D97-AF65-F5344CB8AC3E}">
        <p14:creationId xmlns:p14="http://schemas.microsoft.com/office/powerpoint/2010/main" val="959496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NZ"/>
          </a:p>
        </p:txBody>
      </p:sp>
      <p:sp>
        <p:nvSpPr>
          <p:cNvPr id="3" name="Text Placeholder 2"/>
          <p:cNvSpPr>
            <a:spLocks noGrp="1"/>
          </p:cNvSpPr>
          <p:nvPr>
            <p:ph type="body" sz="half" idx="1"/>
          </p:nvPr>
        </p:nvSpPr>
        <p:spPr>
          <a:xfrm>
            <a:off x="457200" y="1200150"/>
            <a:ext cx="4038600" cy="33980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lipArt Placeholder 3"/>
          <p:cNvSpPr>
            <a:spLocks noGrp="1"/>
          </p:cNvSpPr>
          <p:nvPr>
            <p:ph type="clipArt" sz="half" idx="2"/>
          </p:nvPr>
        </p:nvSpPr>
        <p:spPr>
          <a:xfrm>
            <a:off x="4648200" y="1200150"/>
            <a:ext cx="4038600" cy="3398044"/>
          </a:xfrm>
          <a:prstGeom prst="rect">
            <a:avLst/>
          </a:prstGeom>
        </p:spPr>
        <p:txBody>
          <a:bodyPr/>
          <a:lstStyle/>
          <a:p>
            <a:pPr lvl="0"/>
            <a:endParaRPr lang="en-NZ" noProof="0"/>
          </a:p>
        </p:txBody>
      </p:sp>
      <p:sp>
        <p:nvSpPr>
          <p:cNvPr id="5" name="Rectangle 9">
            <a:extLst>
              <a:ext uri="{FF2B5EF4-FFF2-40B4-BE49-F238E27FC236}">
                <a16:creationId xmlns:a16="http://schemas.microsoft.com/office/drawing/2014/main" id="{A835E208-9510-4F4F-9167-3BF4370F0535}"/>
              </a:ext>
            </a:extLst>
          </p:cNvPr>
          <p:cNvSpPr>
            <a:spLocks noGrp="1" noChangeArrowheads="1"/>
          </p:cNvSpPr>
          <p:nvPr>
            <p:ph type="dt" sz="half" idx="10"/>
          </p:nvPr>
        </p:nvSpPr>
        <p:spPr>
          <a:xfrm>
            <a:off x="457200" y="4686300"/>
            <a:ext cx="2133600" cy="342900"/>
          </a:xfrm>
          <a:prstGeom prst="rect">
            <a:avLst/>
          </a:prstGeom>
        </p:spPr>
        <p:txBody>
          <a:bodyPr/>
          <a:lstStyle>
            <a:lvl1pPr eaLnBrk="1" hangingPunct="1">
              <a:defRPr>
                <a:latin typeface="Arial" charset="0"/>
                <a:ea typeface="ＭＳ Ｐゴシック" pitchFamily="-109" charset="-128"/>
              </a:defRPr>
            </a:lvl1pPr>
          </a:lstStyle>
          <a:p>
            <a:pPr>
              <a:defRPr/>
            </a:pPr>
            <a:endParaRPr lang="en-GB"/>
          </a:p>
        </p:txBody>
      </p:sp>
      <p:sp>
        <p:nvSpPr>
          <p:cNvPr id="6" name="Rectangle 10">
            <a:extLst>
              <a:ext uri="{FF2B5EF4-FFF2-40B4-BE49-F238E27FC236}">
                <a16:creationId xmlns:a16="http://schemas.microsoft.com/office/drawing/2014/main" id="{7C77E0B2-B1AE-4228-A926-1985C6F8CF65}"/>
              </a:ext>
            </a:extLst>
          </p:cNvPr>
          <p:cNvSpPr>
            <a:spLocks noGrp="1" noChangeArrowheads="1"/>
          </p:cNvSpPr>
          <p:nvPr>
            <p:ph type="ftr" sz="quarter" idx="11"/>
          </p:nvPr>
        </p:nvSpPr>
        <p:spPr>
          <a:xfrm>
            <a:off x="3124200" y="4686300"/>
            <a:ext cx="2895600" cy="342900"/>
          </a:xfrm>
          <a:prstGeom prst="rect">
            <a:avLst/>
          </a:prstGeom>
        </p:spPr>
        <p:txBody>
          <a:bodyPr/>
          <a:lstStyle>
            <a:lvl1pPr eaLnBrk="1" hangingPunct="1">
              <a:defRPr>
                <a:latin typeface="Arial" charset="0"/>
                <a:ea typeface="ＭＳ Ｐゴシック" pitchFamily="-109" charset="-128"/>
              </a:defRPr>
            </a:lvl1pPr>
          </a:lstStyle>
          <a:p>
            <a:pPr>
              <a:defRPr/>
            </a:pPr>
            <a:r>
              <a:rPr lang="en-GB"/>
              <a:t>IntoAssessment</a:t>
            </a:r>
          </a:p>
        </p:txBody>
      </p:sp>
      <p:sp>
        <p:nvSpPr>
          <p:cNvPr id="7" name="Rectangle 11">
            <a:extLst>
              <a:ext uri="{FF2B5EF4-FFF2-40B4-BE49-F238E27FC236}">
                <a16:creationId xmlns:a16="http://schemas.microsoft.com/office/drawing/2014/main" id="{7119EB9F-08F2-48AC-ADB9-643BD9B63370}"/>
              </a:ext>
            </a:extLst>
          </p:cNvPr>
          <p:cNvSpPr>
            <a:spLocks noGrp="1" noChangeArrowheads="1"/>
          </p:cNvSpPr>
          <p:nvPr>
            <p:ph type="sldNum" sz="quarter" idx="12"/>
          </p:nvPr>
        </p:nvSpPr>
        <p:spPr>
          <a:xfrm>
            <a:off x="6553200" y="4686300"/>
            <a:ext cx="2133600" cy="3429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87E4293-4C73-4EF6-9B07-B364200F5D07}" type="slidenum">
              <a:rPr lang="en-GB" altLang="en-US"/>
              <a:pPr>
                <a:defRPr/>
              </a:pPr>
              <a:t>‹#›</a:t>
            </a:fld>
            <a:endParaRPr lang="en-GB" altLang="en-US"/>
          </a:p>
        </p:txBody>
      </p:sp>
    </p:spTree>
    <p:extLst>
      <p:ext uri="{BB962C8B-B14F-4D97-AF65-F5344CB8AC3E}">
        <p14:creationId xmlns:p14="http://schemas.microsoft.com/office/powerpoint/2010/main" val="1943901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AU"/>
              <a:t>Click to edit Master title style</a:t>
            </a:r>
            <a:endParaRPr lang="en-US"/>
          </a:p>
        </p:txBody>
      </p:sp>
      <p:sp>
        <p:nvSpPr>
          <p:cNvPr id="3" name="Content Placeholder 2"/>
          <p:cNvSpPr>
            <a:spLocks noGrp="1"/>
          </p:cNvSpPr>
          <p:nvPr>
            <p:ph idx="1"/>
          </p:nvPr>
        </p:nvSpPr>
        <p:spPr>
          <a:xfrm>
            <a:off x="457200" y="1200150"/>
            <a:ext cx="8229600" cy="3394075"/>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9FCC1E22-BD0A-1848-9261-810858117ABF}" type="datetime1">
              <a:rPr lang="en-US" altLang="en-US"/>
              <a:pPr/>
              <a:t>6/12/2019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0F1FAF1E-E89D-EB42-A56E-87E7AEFADF4B}" type="slidenum">
              <a:rPr lang="en-US" altLang="en-US"/>
              <a:pPr/>
              <a:t>‹#›</a:t>
            </a:fld>
            <a:endParaRPr lang="en-US" altLang="en-US"/>
          </a:p>
        </p:txBody>
      </p:sp>
    </p:spTree>
    <p:extLst>
      <p:ext uri="{BB962C8B-B14F-4D97-AF65-F5344CB8AC3E}">
        <p14:creationId xmlns:p14="http://schemas.microsoft.com/office/powerpoint/2010/main" val="120699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634AD528-6637-A94B-9705-AADE540ACDE6}" type="datetime1">
              <a:rPr lang="en-US" altLang="en-US"/>
              <a:pPr/>
              <a:t>6/12/2019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E189140E-AA30-8C49-B164-470641A874E6}" type="slidenum">
              <a:rPr lang="en-US" altLang="en-US"/>
              <a:pPr/>
              <a:t>‹#›</a:t>
            </a:fld>
            <a:endParaRPr lang="en-US" altLang="en-US"/>
          </a:p>
        </p:txBody>
      </p:sp>
    </p:spTree>
    <p:extLst>
      <p:ext uri="{BB962C8B-B14F-4D97-AF65-F5344CB8AC3E}">
        <p14:creationId xmlns:p14="http://schemas.microsoft.com/office/powerpoint/2010/main" val="87446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AU"/>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DE3896B6-8360-8746-9CFC-1F263391D5DB}" type="datetime1">
              <a:rPr lang="en-US" altLang="en-US"/>
              <a:pPr/>
              <a:t>6/12/2019</a:t>
            </a:fld>
            <a:endParaRPr lang="en-US" altLang="en-US"/>
          </a:p>
        </p:txBody>
      </p:sp>
      <p:sp>
        <p:nvSpPr>
          <p:cNvPr id="6"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36626E52-141E-CC48-9581-C598E20D04C5}" type="slidenum">
              <a:rPr lang="en-US" altLang="en-US"/>
              <a:pPr/>
              <a:t>‹#›</a:t>
            </a:fld>
            <a:endParaRPr lang="en-US" altLang="en-US"/>
          </a:p>
        </p:txBody>
      </p:sp>
    </p:spTree>
    <p:extLst>
      <p:ext uri="{BB962C8B-B14F-4D97-AF65-F5344CB8AC3E}">
        <p14:creationId xmlns:p14="http://schemas.microsoft.com/office/powerpoint/2010/main" val="1981853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EC093DE6-529B-AD45-97BC-4E88DC47EA84}" type="datetime1">
              <a:rPr lang="en-US" altLang="en-US"/>
              <a:pPr/>
              <a:t>6/12/2019</a:t>
            </a:fld>
            <a:endParaRPr lang="en-US" altLang="en-US"/>
          </a:p>
        </p:txBody>
      </p:sp>
      <p:sp>
        <p:nvSpPr>
          <p:cNvPr id="8"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9"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034AC801-FE54-4D4D-8CBE-BCE744F49B4F}" type="slidenum">
              <a:rPr lang="en-US" altLang="en-US"/>
              <a:pPr/>
              <a:t>‹#›</a:t>
            </a:fld>
            <a:endParaRPr lang="en-US" altLang="en-US"/>
          </a:p>
        </p:txBody>
      </p:sp>
    </p:spTree>
    <p:extLst>
      <p:ext uri="{BB962C8B-B14F-4D97-AF65-F5344CB8AC3E}">
        <p14:creationId xmlns:p14="http://schemas.microsoft.com/office/powerpoint/2010/main" val="153474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AU"/>
              <a:t>Click to edit Master title style</a:t>
            </a:r>
            <a:endParaRPr lang="en-US"/>
          </a:p>
        </p:txBody>
      </p:sp>
      <p:sp>
        <p:nvSpPr>
          <p:cNvPr id="3"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830FD3A6-9E88-E746-BC14-AA1218108928}" type="datetime1">
              <a:rPr lang="en-US" altLang="en-US"/>
              <a:pPr/>
              <a:t>6/12/2019</a:t>
            </a:fld>
            <a:endParaRPr lang="en-US" altLang="en-US"/>
          </a:p>
        </p:txBody>
      </p:sp>
      <p:sp>
        <p:nvSpPr>
          <p:cNvPr id="4"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5"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9644362D-1867-254B-ACB4-FBCE2A9C96F3}" type="slidenum">
              <a:rPr lang="en-US" altLang="en-US"/>
              <a:pPr/>
              <a:t>‹#›</a:t>
            </a:fld>
            <a:endParaRPr lang="en-US" altLang="en-US"/>
          </a:p>
        </p:txBody>
      </p:sp>
    </p:spTree>
    <p:extLst>
      <p:ext uri="{BB962C8B-B14F-4D97-AF65-F5344CB8AC3E}">
        <p14:creationId xmlns:p14="http://schemas.microsoft.com/office/powerpoint/2010/main" val="104272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A7F7A5A6-969E-264A-B67A-67D420C5DA46}" type="datetime1">
              <a:rPr lang="en-US" altLang="en-US"/>
              <a:pPr/>
              <a:t>6/12/2019</a:t>
            </a:fld>
            <a:endParaRPr lang="en-US" altLang="en-US"/>
          </a:p>
        </p:txBody>
      </p:sp>
      <p:sp>
        <p:nvSpPr>
          <p:cNvPr id="3"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4"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E3359AE5-D10D-2041-AD74-D47BC70A95CF}" type="slidenum">
              <a:rPr lang="en-US" altLang="en-US"/>
              <a:pPr/>
              <a:t>‹#›</a:t>
            </a:fld>
            <a:endParaRPr lang="en-US" altLang="en-US"/>
          </a:p>
        </p:txBody>
      </p:sp>
    </p:spTree>
    <p:extLst>
      <p:ext uri="{BB962C8B-B14F-4D97-AF65-F5344CB8AC3E}">
        <p14:creationId xmlns:p14="http://schemas.microsoft.com/office/powerpoint/2010/main" val="165755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C8A66633-27E4-834F-A0C7-4F7152FC4C9B}" type="datetime1">
              <a:rPr lang="en-US" altLang="en-US"/>
              <a:pPr/>
              <a:t>6/12/2019</a:t>
            </a:fld>
            <a:endParaRPr lang="en-US" altLang="en-US"/>
          </a:p>
        </p:txBody>
      </p:sp>
      <p:sp>
        <p:nvSpPr>
          <p:cNvPr id="6"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25AA12B6-1CA1-484F-89E0-9D46CC94DD8B}" type="slidenum">
              <a:rPr lang="en-US" altLang="en-US"/>
              <a:pPr/>
              <a:t>‹#›</a:t>
            </a:fld>
            <a:endParaRPr lang="en-US" altLang="en-US"/>
          </a:p>
        </p:txBody>
      </p:sp>
    </p:spTree>
    <p:extLst>
      <p:ext uri="{BB962C8B-B14F-4D97-AF65-F5344CB8AC3E}">
        <p14:creationId xmlns:p14="http://schemas.microsoft.com/office/powerpoint/2010/main" val="1423470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16BE03FD-574E-EF4F-BC5C-F58172CBAB66}" type="datetime1">
              <a:rPr lang="en-US" altLang="en-US"/>
              <a:pPr/>
              <a:t>6/12/2019</a:t>
            </a:fld>
            <a:endParaRPr lang="en-US" altLang="en-US"/>
          </a:p>
        </p:txBody>
      </p:sp>
      <p:sp>
        <p:nvSpPr>
          <p:cNvPr id="6"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09C9510A-9673-684E-A2C7-44F6D904F6AF}" type="slidenum">
              <a:rPr lang="en-US" altLang="en-US"/>
              <a:pPr/>
              <a:t>‹#›</a:t>
            </a:fld>
            <a:endParaRPr lang="en-US" altLang="en-US"/>
          </a:p>
        </p:txBody>
      </p:sp>
    </p:spTree>
    <p:extLst>
      <p:ext uri="{BB962C8B-B14F-4D97-AF65-F5344CB8AC3E}">
        <p14:creationId xmlns:p14="http://schemas.microsoft.com/office/powerpoint/2010/main" val="1305840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J019464 WIN Powerpoint Branding.jpg"/>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0" y="3240088"/>
            <a:ext cx="9144000"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aliem.com/does-assessment-drive-learnin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386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p:cNvSpPr>
            <a:spLocks noGrp="1"/>
          </p:cNvSpPr>
          <p:nvPr>
            <p:ph type="ctrTitle"/>
          </p:nvPr>
        </p:nvSpPr>
        <p:spPr bwMode="auto">
          <a:xfrm>
            <a:off x="667542" y="160820"/>
            <a:ext cx="7808916" cy="2031956"/>
          </a:xfrm>
          <a:prstGeom prst="ellipse">
            <a:avLst/>
          </a:prstGeom>
          <a:solidFill>
            <a:schemeClr val="accent3">
              <a:lumMod val="50000"/>
            </a:schemeClr>
          </a:solidFill>
          <a:ln w="174625" cmpd="thinThick">
            <a:solidFill>
              <a:srgbClr val="262626"/>
            </a:solidFill>
          </a:ln>
          <a:extLst/>
        </p:spPr>
        <p:txBody>
          <a:bodyPr vert="horz" lIns="91440" tIns="45720" rIns="91440" bIns="45720" numCol="1" rtlCol="0" anchor="ctr" anchorCtr="0" compatLnSpc="1">
            <a:prstTxWarp prst="textNoShape">
              <a:avLst/>
            </a:prstTxWarp>
            <a:noAutofit/>
          </a:bodyPr>
          <a:lstStyle/>
          <a:p>
            <a:pPr defTabSz="914400" eaLnBrk="1" hangingPunct="1">
              <a:lnSpc>
                <a:spcPct val="90000"/>
              </a:lnSpc>
            </a:pPr>
            <a:r>
              <a:rPr lang="en-US" altLang="en-US" sz="2800" kern="1200" dirty="0">
                <a:solidFill>
                  <a:srgbClr val="FFFFFF"/>
                </a:solidFill>
                <a:latin typeface="+mj-lt"/>
                <a:ea typeface="+mj-ea"/>
                <a:cs typeface="+mj-cs"/>
              </a:rPr>
              <a:t>Module Two</a:t>
            </a:r>
            <a:br>
              <a:rPr lang="en-US" altLang="en-US" sz="2800" kern="1200" dirty="0">
                <a:solidFill>
                  <a:srgbClr val="FFFFFF"/>
                </a:solidFill>
                <a:latin typeface="+mj-lt"/>
                <a:ea typeface="+mj-ea"/>
                <a:cs typeface="+mj-cs"/>
              </a:rPr>
            </a:br>
            <a:br>
              <a:rPr lang="en-US" altLang="en-US" sz="2800" kern="1200" dirty="0">
                <a:solidFill>
                  <a:srgbClr val="FFFFFF"/>
                </a:solidFill>
                <a:latin typeface="+mj-lt"/>
                <a:ea typeface="+mj-ea"/>
                <a:cs typeface="+mj-cs"/>
              </a:rPr>
            </a:br>
            <a:r>
              <a:rPr lang="en-US" altLang="en-US" sz="2800" dirty="0">
                <a:solidFill>
                  <a:srgbClr val="FFFFFF"/>
                </a:solidFill>
                <a:ea typeface="+mj-ea"/>
                <a:cs typeface="+mj-cs"/>
              </a:rPr>
              <a:t>Session 2</a:t>
            </a:r>
            <a:br>
              <a:rPr lang="en-US" altLang="en-US" sz="2800" kern="1200" dirty="0">
                <a:solidFill>
                  <a:srgbClr val="FFFFFF"/>
                </a:solidFill>
                <a:latin typeface="+mj-lt"/>
                <a:ea typeface="+mj-ea"/>
                <a:cs typeface="+mj-cs"/>
              </a:rPr>
            </a:br>
            <a:endParaRPr lang="en-US" altLang="en-US" sz="2800" kern="1200" dirty="0">
              <a:solidFill>
                <a:srgbClr val="FFFFFF"/>
              </a:solidFill>
              <a:latin typeface="+mj-lt"/>
              <a:ea typeface="+mj-ea"/>
              <a:cs typeface="+mj-cs"/>
            </a:endParaRPr>
          </a:p>
        </p:txBody>
      </p:sp>
      <p:sp>
        <p:nvSpPr>
          <p:cNvPr id="2" name="Rectangle 1">
            <a:extLst>
              <a:ext uri="{FF2B5EF4-FFF2-40B4-BE49-F238E27FC236}">
                <a16:creationId xmlns:a16="http://schemas.microsoft.com/office/drawing/2014/main" id="{21752E99-C7F0-4300-805D-F75795FDBD24}"/>
              </a:ext>
            </a:extLst>
          </p:cNvPr>
          <p:cNvSpPr/>
          <p:nvPr/>
        </p:nvSpPr>
        <p:spPr>
          <a:xfrm>
            <a:off x="2536497" y="2744808"/>
            <a:ext cx="4455066" cy="923330"/>
          </a:xfrm>
          <a:prstGeom prst="rect">
            <a:avLst/>
          </a:prstGeom>
          <a:noFill/>
        </p:spPr>
        <p:txBody>
          <a:bodyPr wrap="none" lIns="91440" tIns="45720" rIns="91440" bIns="45720">
            <a:spAutoFit/>
          </a:bodyPr>
          <a:lstStyle/>
          <a:p>
            <a:pPr algn="ctr"/>
            <a:r>
              <a:rPr lang="en-US" sz="5400" b="1" cap="none" spc="0" dirty="0">
                <a:ln w="12700">
                  <a:solidFill>
                    <a:schemeClr val="accent3">
                      <a:lumMod val="75000"/>
                    </a:schemeClr>
                  </a:solidFill>
                  <a:prstDash val="solid"/>
                </a:ln>
                <a:pattFill prst="dkUpDiag">
                  <a:fgClr>
                    <a:schemeClr val="accent3">
                      <a:lumMod val="50000"/>
                    </a:schemeClr>
                  </a:fgClr>
                  <a:bgClr>
                    <a:schemeClr val="accent3">
                      <a:lumMod val="40000"/>
                      <a:lumOff val="60000"/>
                    </a:schemeClr>
                  </a:bgClr>
                </a:pattFill>
                <a:effectLst>
                  <a:outerShdw dist="38100" dir="2640000" algn="bl" rotWithShape="0">
                    <a:schemeClr val="tx2">
                      <a:lumMod val="75000"/>
                    </a:schemeClr>
                  </a:outerShdw>
                </a:effectLst>
              </a:rPr>
              <a:t>Perspectives</a:t>
            </a:r>
          </a:p>
        </p:txBody>
      </p:sp>
    </p:spTree>
    <p:extLst>
      <p:ext uri="{BB962C8B-B14F-4D97-AF65-F5344CB8AC3E}">
        <p14:creationId xmlns:p14="http://schemas.microsoft.com/office/powerpoint/2010/main" val="2823293994"/>
      </p:ext>
    </p:extLst>
  </p:cSld>
  <p:clrMapOvr>
    <a:masterClrMapping/>
  </p:clrMapOvr>
  <p:transition spd="med" advTm="8682">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Placeholder 2">
            <a:extLst>
              <a:ext uri="{FF2B5EF4-FFF2-40B4-BE49-F238E27FC236}">
                <a16:creationId xmlns:a16="http://schemas.microsoft.com/office/drawing/2014/main" id="{BE16A6E4-6B5C-45A4-85FF-5EDAC226A2BC}"/>
              </a:ext>
            </a:extLst>
          </p:cNvPr>
          <p:cNvSpPr>
            <a:spLocks noGrp="1"/>
          </p:cNvSpPr>
          <p:nvPr>
            <p:ph type="body" sz="half" idx="1"/>
          </p:nvPr>
        </p:nvSpPr>
        <p:spPr bwMode="auto">
          <a:xfrm>
            <a:off x="587581" y="332170"/>
            <a:ext cx="3028950" cy="3592130"/>
          </a:xfrm>
          <a:noFill/>
          <a:ln w="57150">
            <a:solidFill>
              <a:schemeClr val="accent3">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indent="0">
              <a:buNone/>
            </a:pPr>
            <a:r>
              <a:rPr lang="en-NZ" altLang="en-US" dirty="0">
                <a:ea typeface="ＭＳ Ｐゴシック" panose="020B0600070205080204" pitchFamily="34" charset="-128"/>
              </a:rPr>
              <a:t>Read the instructions on the handout and be ready in 20 mins to fly your plan.</a:t>
            </a:r>
          </a:p>
        </p:txBody>
      </p:sp>
      <p:pic>
        <p:nvPicPr>
          <p:cNvPr id="26628" name="Picture 2" descr="C:\Users\esjxj\AppData\Local\Microsoft\Windows\Temporary Internet Files\Content.IE5\HUIU87HY\MP900446565[1].jpg">
            <a:extLst>
              <a:ext uri="{FF2B5EF4-FFF2-40B4-BE49-F238E27FC236}">
                <a16:creationId xmlns:a16="http://schemas.microsoft.com/office/drawing/2014/main" id="{6D44B3EC-D616-4E13-A940-0B3FA2AE7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666" y="1065116"/>
            <a:ext cx="2589609" cy="335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1292FF3-EAE3-4035-9FD1-E0D847BE318F}"/>
              </a:ext>
            </a:extLst>
          </p:cNvPr>
          <p:cNvGraphicFramePr>
            <a:graphicFrameLocks noGrp="1"/>
          </p:cNvGraphicFramePr>
          <p:nvPr>
            <p:ph idx="1"/>
            <p:extLst>
              <p:ext uri="{D42A27DB-BD31-4B8C-83A1-F6EECF244321}">
                <p14:modId xmlns:p14="http://schemas.microsoft.com/office/powerpoint/2010/main" val="1005258698"/>
              </p:ext>
            </p:extLst>
          </p:nvPr>
        </p:nvGraphicFramePr>
        <p:xfrm>
          <a:off x="831272" y="415636"/>
          <a:ext cx="6947065" cy="3752604"/>
        </p:xfrm>
        <a:graphic>
          <a:graphicData uri="http://schemas.openxmlformats.org/drawingml/2006/table">
            <a:tbl>
              <a:tblPr firstRow="1" bandRow="1">
                <a:tableStyleId>{5C22544A-7EE6-4342-B048-85BDC9FD1C3A}</a:tableStyleId>
              </a:tblPr>
              <a:tblGrid>
                <a:gridCol w="1389413">
                  <a:extLst>
                    <a:ext uri="{9D8B030D-6E8A-4147-A177-3AD203B41FA5}">
                      <a16:colId xmlns:a16="http://schemas.microsoft.com/office/drawing/2014/main" val="20000"/>
                    </a:ext>
                  </a:extLst>
                </a:gridCol>
                <a:gridCol w="1389413">
                  <a:extLst>
                    <a:ext uri="{9D8B030D-6E8A-4147-A177-3AD203B41FA5}">
                      <a16:colId xmlns:a16="http://schemas.microsoft.com/office/drawing/2014/main" val="20001"/>
                    </a:ext>
                  </a:extLst>
                </a:gridCol>
                <a:gridCol w="1389413">
                  <a:extLst>
                    <a:ext uri="{9D8B030D-6E8A-4147-A177-3AD203B41FA5}">
                      <a16:colId xmlns:a16="http://schemas.microsoft.com/office/drawing/2014/main" val="20002"/>
                    </a:ext>
                  </a:extLst>
                </a:gridCol>
                <a:gridCol w="1389413">
                  <a:extLst>
                    <a:ext uri="{9D8B030D-6E8A-4147-A177-3AD203B41FA5}">
                      <a16:colId xmlns:a16="http://schemas.microsoft.com/office/drawing/2014/main" val="20003"/>
                    </a:ext>
                  </a:extLst>
                </a:gridCol>
                <a:gridCol w="1389413">
                  <a:extLst>
                    <a:ext uri="{9D8B030D-6E8A-4147-A177-3AD203B41FA5}">
                      <a16:colId xmlns:a16="http://schemas.microsoft.com/office/drawing/2014/main" val="20004"/>
                    </a:ext>
                  </a:extLst>
                </a:gridCol>
              </a:tblGrid>
              <a:tr h="625434">
                <a:tc>
                  <a:txBody>
                    <a:bodyPr/>
                    <a:lstStyle/>
                    <a:p>
                      <a:r>
                        <a:rPr lang="en-NZ" sz="1600" b="1" dirty="0">
                          <a:solidFill>
                            <a:schemeClr val="bg1"/>
                          </a:solidFill>
                        </a:rPr>
                        <a:t>Team</a:t>
                      </a:r>
                    </a:p>
                  </a:txBody>
                  <a:tcPr marL="68580" marR="68580" marT="34299" marB="34299">
                    <a:solidFill>
                      <a:schemeClr val="accent3">
                        <a:lumMod val="60000"/>
                        <a:lumOff val="40000"/>
                      </a:schemeClr>
                    </a:solidFill>
                  </a:tcPr>
                </a:tc>
                <a:tc>
                  <a:txBody>
                    <a:bodyPr/>
                    <a:lstStyle/>
                    <a:p>
                      <a:endParaRPr lang="en-NZ" sz="1400" dirty="0">
                        <a:solidFill>
                          <a:schemeClr val="bg1"/>
                        </a:solidFill>
                      </a:endParaRPr>
                    </a:p>
                  </a:txBody>
                  <a:tcPr marL="68580" marR="68580" marT="34299" marB="34299">
                    <a:solidFill>
                      <a:schemeClr val="accent3">
                        <a:lumMod val="60000"/>
                        <a:lumOff val="40000"/>
                      </a:schemeClr>
                    </a:solidFill>
                  </a:tcPr>
                </a:tc>
                <a:tc>
                  <a:txBody>
                    <a:bodyPr/>
                    <a:lstStyle/>
                    <a:p>
                      <a:endParaRPr lang="en-NZ" sz="1400" dirty="0">
                        <a:solidFill>
                          <a:schemeClr val="bg1"/>
                        </a:solidFill>
                      </a:endParaRPr>
                    </a:p>
                  </a:txBody>
                  <a:tcPr marL="68580" marR="68580" marT="34299" marB="34299">
                    <a:solidFill>
                      <a:schemeClr val="accent3">
                        <a:lumMod val="60000"/>
                        <a:lumOff val="40000"/>
                      </a:schemeClr>
                    </a:solidFill>
                  </a:tcPr>
                </a:tc>
                <a:tc>
                  <a:txBody>
                    <a:bodyPr/>
                    <a:lstStyle/>
                    <a:p>
                      <a:endParaRPr lang="en-NZ" sz="1400" dirty="0">
                        <a:solidFill>
                          <a:schemeClr val="bg1"/>
                        </a:solidFill>
                      </a:endParaRPr>
                    </a:p>
                  </a:txBody>
                  <a:tcPr marL="68580" marR="68580" marT="34299" marB="34299">
                    <a:solidFill>
                      <a:schemeClr val="accent3">
                        <a:lumMod val="60000"/>
                        <a:lumOff val="40000"/>
                      </a:schemeClr>
                    </a:solidFill>
                  </a:tcPr>
                </a:tc>
                <a:tc>
                  <a:txBody>
                    <a:bodyPr/>
                    <a:lstStyle/>
                    <a:p>
                      <a:endParaRPr lang="en-NZ" sz="1400" dirty="0">
                        <a:solidFill>
                          <a:schemeClr val="bg1"/>
                        </a:solidFill>
                      </a:endParaRPr>
                    </a:p>
                  </a:txBody>
                  <a:tcPr marL="68580" marR="68580" marT="34299" marB="34299">
                    <a:solidFill>
                      <a:schemeClr val="accent3">
                        <a:lumMod val="60000"/>
                        <a:lumOff val="40000"/>
                      </a:schemeClr>
                    </a:solidFill>
                  </a:tcPr>
                </a:tc>
                <a:extLst>
                  <a:ext uri="{0D108BD9-81ED-4DB2-BD59-A6C34878D82A}">
                    <a16:rowId xmlns:a16="http://schemas.microsoft.com/office/drawing/2014/main" val="10000"/>
                  </a:ext>
                </a:extLst>
              </a:tr>
              <a:tr h="6254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NZ" sz="1600" dirty="0"/>
                        <a:t>Flight</a:t>
                      </a:r>
                    </a:p>
                    <a:p>
                      <a:endParaRPr lang="en-NZ" sz="1600" dirty="0"/>
                    </a:p>
                  </a:txBody>
                  <a:tcPr marL="68580" marR="68580" marT="34299" marB="34299">
                    <a:solidFill>
                      <a:schemeClr val="accent3">
                        <a:lumMod val="75000"/>
                      </a:schemeClr>
                    </a:solidFill>
                  </a:tcPr>
                </a:tc>
                <a:tc>
                  <a:txBody>
                    <a:bodyPr/>
                    <a:lstStyle/>
                    <a:p>
                      <a:endParaRPr lang="en-NZ" sz="1600" dirty="0"/>
                    </a:p>
                  </a:txBody>
                  <a:tcPr marL="68580" marR="68580" marT="34299" marB="34299">
                    <a:solidFill>
                      <a:schemeClr val="accent3">
                        <a:lumMod val="75000"/>
                      </a:schemeClr>
                    </a:solidFill>
                  </a:tcPr>
                </a:tc>
                <a:tc>
                  <a:txBody>
                    <a:bodyPr/>
                    <a:lstStyle/>
                    <a:p>
                      <a:endParaRPr lang="en-NZ" sz="1600" dirty="0"/>
                    </a:p>
                  </a:txBody>
                  <a:tcPr marL="68580" marR="68580" marT="34299" marB="34299">
                    <a:solidFill>
                      <a:schemeClr val="accent3">
                        <a:lumMod val="75000"/>
                      </a:schemeClr>
                    </a:solidFill>
                  </a:tcPr>
                </a:tc>
                <a:tc>
                  <a:txBody>
                    <a:bodyPr/>
                    <a:lstStyle/>
                    <a:p>
                      <a:endParaRPr lang="en-NZ" sz="1600" dirty="0"/>
                    </a:p>
                  </a:txBody>
                  <a:tcPr marL="68580" marR="68580" marT="34299" marB="34299">
                    <a:solidFill>
                      <a:schemeClr val="accent3">
                        <a:lumMod val="75000"/>
                      </a:schemeClr>
                    </a:solidFill>
                  </a:tcPr>
                </a:tc>
                <a:tc>
                  <a:txBody>
                    <a:bodyPr/>
                    <a:lstStyle/>
                    <a:p>
                      <a:endParaRPr lang="en-NZ" sz="1600" dirty="0"/>
                    </a:p>
                  </a:txBody>
                  <a:tcPr marL="68580" marR="68580" marT="34299" marB="34299">
                    <a:solidFill>
                      <a:schemeClr val="accent3">
                        <a:lumMod val="75000"/>
                      </a:schemeClr>
                    </a:solidFill>
                  </a:tcPr>
                </a:tc>
                <a:extLst>
                  <a:ext uri="{0D108BD9-81ED-4DB2-BD59-A6C34878D82A}">
                    <a16:rowId xmlns:a16="http://schemas.microsoft.com/office/drawing/2014/main" val="10001"/>
                  </a:ext>
                </a:extLst>
              </a:tr>
              <a:tr h="6254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NZ" sz="1600" dirty="0"/>
                        <a:t>Creativity</a:t>
                      </a:r>
                    </a:p>
                    <a:p>
                      <a:endParaRPr lang="en-NZ" sz="1600" dirty="0"/>
                    </a:p>
                  </a:txBody>
                  <a:tcPr marL="68580" marR="68580" marT="34299" marB="34299">
                    <a:solidFill>
                      <a:schemeClr val="accent3">
                        <a:lumMod val="60000"/>
                        <a:lumOff val="40000"/>
                      </a:schemeClr>
                    </a:solidFill>
                  </a:tcPr>
                </a:tc>
                <a:tc>
                  <a:txBody>
                    <a:bodyPr/>
                    <a:lstStyle/>
                    <a:p>
                      <a:endParaRPr lang="en-NZ" sz="1600" dirty="0"/>
                    </a:p>
                  </a:txBody>
                  <a:tcPr marL="68580" marR="68580" marT="34299" marB="34299">
                    <a:solidFill>
                      <a:schemeClr val="accent3">
                        <a:lumMod val="60000"/>
                        <a:lumOff val="40000"/>
                      </a:schemeClr>
                    </a:solidFill>
                  </a:tcPr>
                </a:tc>
                <a:tc>
                  <a:txBody>
                    <a:bodyPr/>
                    <a:lstStyle/>
                    <a:p>
                      <a:endParaRPr lang="en-NZ" sz="1600" dirty="0"/>
                    </a:p>
                  </a:txBody>
                  <a:tcPr marL="68580" marR="68580" marT="34299" marB="34299">
                    <a:solidFill>
                      <a:schemeClr val="accent3">
                        <a:lumMod val="60000"/>
                        <a:lumOff val="40000"/>
                      </a:schemeClr>
                    </a:solidFill>
                  </a:tcPr>
                </a:tc>
                <a:tc>
                  <a:txBody>
                    <a:bodyPr/>
                    <a:lstStyle/>
                    <a:p>
                      <a:endParaRPr lang="en-NZ" sz="1600" dirty="0"/>
                    </a:p>
                  </a:txBody>
                  <a:tcPr marL="68580" marR="68580" marT="34299" marB="34299">
                    <a:solidFill>
                      <a:schemeClr val="accent3">
                        <a:lumMod val="60000"/>
                        <a:lumOff val="40000"/>
                      </a:schemeClr>
                    </a:solidFill>
                  </a:tcPr>
                </a:tc>
                <a:tc>
                  <a:txBody>
                    <a:bodyPr/>
                    <a:lstStyle/>
                    <a:p>
                      <a:endParaRPr lang="en-NZ" sz="1600" dirty="0"/>
                    </a:p>
                  </a:txBody>
                  <a:tcPr marL="68580" marR="68580" marT="34299" marB="34299">
                    <a:solidFill>
                      <a:schemeClr val="accent3">
                        <a:lumMod val="60000"/>
                        <a:lumOff val="40000"/>
                      </a:schemeClr>
                    </a:solidFill>
                  </a:tcPr>
                </a:tc>
                <a:extLst>
                  <a:ext uri="{0D108BD9-81ED-4DB2-BD59-A6C34878D82A}">
                    <a16:rowId xmlns:a16="http://schemas.microsoft.com/office/drawing/2014/main" val="10002"/>
                  </a:ext>
                </a:extLst>
              </a:tr>
              <a:tr h="6254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NZ" sz="1600" dirty="0"/>
                        <a:t>Design</a:t>
                      </a:r>
                    </a:p>
                    <a:p>
                      <a:endParaRPr lang="en-NZ" sz="1600" dirty="0"/>
                    </a:p>
                  </a:txBody>
                  <a:tcPr marL="68580" marR="68580" marT="34299" marB="34299">
                    <a:solidFill>
                      <a:schemeClr val="accent3">
                        <a:lumMod val="75000"/>
                      </a:schemeClr>
                    </a:solidFill>
                  </a:tcPr>
                </a:tc>
                <a:tc>
                  <a:txBody>
                    <a:bodyPr/>
                    <a:lstStyle/>
                    <a:p>
                      <a:endParaRPr lang="en-NZ" sz="1600" dirty="0"/>
                    </a:p>
                  </a:txBody>
                  <a:tcPr marL="68580" marR="68580" marT="34299" marB="34299">
                    <a:solidFill>
                      <a:schemeClr val="accent3">
                        <a:lumMod val="75000"/>
                      </a:schemeClr>
                    </a:solidFill>
                  </a:tcPr>
                </a:tc>
                <a:tc>
                  <a:txBody>
                    <a:bodyPr/>
                    <a:lstStyle/>
                    <a:p>
                      <a:endParaRPr lang="en-NZ" sz="1600" dirty="0"/>
                    </a:p>
                  </a:txBody>
                  <a:tcPr marL="68580" marR="68580" marT="34299" marB="34299">
                    <a:solidFill>
                      <a:schemeClr val="accent3">
                        <a:lumMod val="75000"/>
                      </a:schemeClr>
                    </a:solidFill>
                  </a:tcPr>
                </a:tc>
                <a:tc>
                  <a:txBody>
                    <a:bodyPr/>
                    <a:lstStyle/>
                    <a:p>
                      <a:endParaRPr lang="en-NZ" sz="1600" dirty="0"/>
                    </a:p>
                  </a:txBody>
                  <a:tcPr marL="68580" marR="68580" marT="34299" marB="34299">
                    <a:solidFill>
                      <a:schemeClr val="accent3">
                        <a:lumMod val="75000"/>
                      </a:schemeClr>
                    </a:solidFill>
                  </a:tcPr>
                </a:tc>
                <a:tc>
                  <a:txBody>
                    <a:bodyPr/>
                    <a:lstStyle/>
                    <a:p>
                      <a:endParaRPr lang="en-NZ" sz="1600" dirty="0"/>
                    </a:p>
                  </a:txBody>
                  <a:tcPr marL="68580" marR="68580" marT="34299" marB="34299">
                    <a:solidFill>
                      <a:schemeClr val="accent3">
                        <a:lumMod val="75000"/>
                      </a:schemeClr>
                    </a:solidFill>
                  </a:tcPr>
                </a:tc>
                <a:extLst>
                  <a:ext uri="{0D108BD9-81ED-4DB2-BD59-A6C34878D82A}">
                    <a16:rowId xmlns:a16="http://schemas.microsoft.com/office/drawing/2014/main" val="10003"/>
                  </a:ext>
                </a:extLst>
              </a:tr>
              <a:tr h="6254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NZ" sz="1600" dirty="0"/>
                        <a:t>Pilot</a:t>
                      </a:r>
                    </a:p>
                    <a:p>
                      <a:endParaRPr lang="en-NZ" sz="1600" dirty="0"/>
                    </a:p>
                  </a:txBody>
                  <a:tcPr marL="68580" marR="68580" marT="34299" marB="34299">
                    <a:solidFill>
                      <a:schemeClr val="accent3">
                        <a:lumMod val="60000"/>
                        <a:lumOff val="40000"/>
                      </a:schemeClr>
                    </a:solidFill>
                  </a:tcPr>
                </a:tc>
                <a:tc>
                  <a:txBody>
                    <a:bodyPr/>
                    <a:lstStyle/>
                    <a:p>
                      <a:endParaRPr lang="en-NZ" sz="1600" dirty="0"/>
                    </a:p>
                  </a:txBody>
                  <a:tcPr marL="68580" marR="68580" marT="34299" marB="34299">
                    <a:solidFill>
                      <a:schemeClr val="accent3">
                        <a:lumMod val="60000"/>
                        <a:lumOff val="40000"/>
                      </a:schemeClr>
                    </a:solidFill>
                  </a:tcPr>
                </a:tc>
                <a:tc>
                  <a:txBody>
                    <a:bodyPr/>
                    <a:lstStyle/>
                    <a:p>
                      <a:endParaRPr lang="en-NZ" sz="1600" dirty="0"/>
                    </a:p>
                  </a:txBody>
                  <a:tcPr marL="68580" marR="68580" marT="34299" marB="34299">
                    <a:solidFill>
                      <a:schemeClr val="accent3">
                        <a:lumMod val="60000"/>
                        <a:lumOff val="40000"/>
                      </a:schemeClr>
                    </a:solidFill>
                  </a:tcPr>
                </a:tc>
                <a:tc>
                  <a:txBody>
                    <a:bodyPr/>
                    <a:lstStyle/>
                    <a:p>
                      <a:endParaRPr lang="en-NZ" sz="1600" dirty="0"/>
                    </a:p>
                  </a:txBody>
                  <a:tcPr marL="68580" marR="68580" marT="34299" marB="34299">
                    <a:solidFill>
                      <a:schemeClr val="accent3">
                        <a:lumMod val="60000"/>
                        <a:lumOff val="40000"/>
                      </a:schemeClr>
                    </a:solidFill>
                  </a:tcPr>
                </a:tc>
                <a:tc>
                  <a:txBody>
                    <a:bodyPr/>
                    <a:lstStyle/>
                    <a:p>
                      <a:endParaRPr lang="en-NZ" sz="1600" dirty="0"/>
                    </a:p>
                  </a:txBody>
                  <a:tcPr marL="68580" marR="68580" marT="34299" marB="34299">
                    <a:solidFill>
                      <a:schemeClr val="accent3">
                        <a:lumMod val="60000"/>
                        <a:lumOff val="40000"/>
                      </a:schemeClr>
                    </a:solidFill>
                  </a:tcPr>
                </a:tc>
                <a:extLst>
                  <a:ext uri="{0D108BD9-81ED-4DB2-BD59-A6C34878D82A}">
                    <a16:rowId xmlns:a16="http://schemas.microsoft.com/office/drawing/2014/main" val="10004"/>
                  </a:ext>
                </a:extLst>
              </a:tr>
              <a:tr h="625434">
                <a:tc>
                  <a:txBody>
                    <a:bodyPr/>
                    <a:lstStyle/>
                    <a:p>
                      <a:r>
                        <a:rPr lang="en-NZ" sz="1600" dirty="0"/>
                        <a:t>Total</a:t>
                      </a:r>
                    </a:p>
                  </a:txBody>
                  <a:tcPr marL="68580" marR="68580" marT="34299" marB="34299">
                    <a:solidFill>
                      <a:schemeClr val="accent3">
                        <a:lumMod val="75000"/>
                      </a:schemeClr>
                    </a:solidFill>
                  </a:tcPr>
                </a:tc>
                <a:tc>
                  <a:txBody>
                    <a:bodyPr/>
                    <a:lstStyle/>
                    <a:p>
                      <a:endParaRPr lang="en-NZ" sz="1600" dirty="0"/>
                    </a:p>
                  </a:txBody>
                  <a:tcPr marL="68580" marR="68580" marT="34299" marB="34299">
                    <a:solidFill>
                      <a:schemeClr val="accent3">
                        <a:lumMod val="75000"/>
                      </a:schemeClr>
                    </a:solidFill>
                  </a:tcPr>
                </a:tc>
                <a:tc>
                  <a:txBody>
                    <a:bodyPr/>
                    <a:lstStyle/>
                    <a:p>
                      <a:endParaRPr lang="en-NZ" sz="1600" dirty="0"/>
                    </a:p>
                  </a:txBody>
                  <a:tcPr marL="68580" marR="68580" marT="34299" marB="34299">
                    <a:solidFill>
                      <a:schemeClr val="accent3">
                        <a:lumMod val="75000"/>
                      </a:schemeClr>
                    </a:solidFill>
                  </a:tcPr>
                </a:tc>
                <a:tc>
                  <a:txBody>
                    <a:bodyPr/>
                    <a:lstStyle/>
                    <a:p>
                      <a:endParaRPr lang="en-NZ" sz="1600" dirty="0"/>
                    </a:p>
                  </a:txBody>
                  <a:tcPr marL="68580" marR="68580" marT="34299" marB="34299">
                    <a:solidFill>
                      <a:schemeClr val="accent3">
                        <a:lumMod val="75000"/>
                      </a:schemeClr>
                    </a:solidFill>
                  </a:tcPr>
                </a:tc>
                <a:tc>
                  <a:txBody>
                    <a:bodyPr/>
                    <a:lstStyle/>
                    <a:p>
                      <a:endParaRPr lang="en-NZ" sz="1600" dirty="0"/>
                    </a:p>
                  </a:txBody>
                  <a:tcPr marL="68580" marR="68580" marT="34299" marB="34299">
                    <a:solidFill>
                      <a:schemeClr val="accent3">
                        <a:lumMod val="75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F4258E59-3FAD-4372-952A-CF53C3CC5A80}"/>
              </a:ext>
            </a:extLst>
          </p:cNvPr>
          <p:cNvSpPr>
            <a:spLocks noGrp="1"/>
          </p:cNvSpPr>
          <p:nvPr>
            <p:ph type="title"/>
          </p:nvPr>
        </p:nvSpPr>
        <p:spPr bwMode="auto">
          <a:xfrm>
            <a:off x="1729978" y="809625"/>
            <a:ext cx="4947047" cy="3317875"/>
          </a:xfrm>
          <a:noFill/>
          <a:ln w="76200">
            <a:solidFill>
              <a:schemeClr val="accent3">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br>
              <a:rPr lang="en-NZ" altLang="en-US" dirty="0">
                <a:ea typeface="ＭＳ Ｐゴシック" panose="020B0600070205080204" pitchFamily="34" charset="-128"/>
              </a:rPr>
            </a:br>
            <a:r>
              <a:rPr lang="en-NZ" altLang="en-US" dirty="0">
                <a:ea typeface="ＭＳ Ｐゴシック" panose="020B0600070205080204" pitchFamily="34" charset="-128"/>
              </a:rPr>
              <a:t>What was wrong with the assessment?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22D41-6B6A-4530-93BE-A3C91B2A56FA}"/>
              </a:ext>
            </a:extLst>
          </p:cNvPr>
          <p:cNvSpPr>
            <a:spLocks noGrp="1"/>
          </p:cNvSpPr>
          <p:nvPr>
            <p:ph type="title"/>
          </p:nvPr>
        </p:nvSpPr>
        <p:spPr>
          <a:xfrm>
            <a:off x="58189" y="322990"/>
            <a:ext cx="8412480" cy="1322930"/>
          </a:xfrm>
        </p:spPr>
        <p:txBody>
          <a:bodyPr/>
          <a:lstStyle/>
          <a:p>
            <a:r>
              <a:rPr lang="en-NZ" sz="3200" dirty="0"/>
              <a:t>Principles of Sound Assessment according to Phil Race….. </a:t>
            </a:r>
          </a:p>
        </p:txBody>
      </p:sp>
      <p:sp>
        <p:nvSpPr>
          <p:cNvPr id="3" name="Content Placeholder 2">
            <a:extLst>
              <a:ext uri="{FF2B5EF4-FFF2-40B4-BE49-F238E27FC236}">
                <a16:creationId xmlns:a16="http://schemas.microsoft.com/office/drawing/2014/main" id="{77BA5726-D842-427F-BAFA-73913818B7B7}"/>
              </a:ext>
            </a:extLst>
          </p:cNvPr>
          <p:cNvSpPr>
            <a:spLocks noGrp="1"/>
          </p:cNvSpPr>
          <p:nvPr>
            <p:ph sz="half" idx="1"/>
          </p:nvPr>
        </p:nvSpPr>
        <p:spPr>
          <a:xfrm>
            <a:off x="1014152" y="1645920"/>
            <a:ext cx="6500553" cy="2176059"/>
          </a:xfrm>
        </p:spPr>
        <p:txBody>
          <a:bodyPr/>
          <a:lstStyle/>
          <a:p>
            <a:pPr marL="0" indent="0">
              <a:buNone/>
              <a:tabLst>
                <a:tab pos="2693988" algn="l"/>
              </a:tabLst>
            </a:pPr>
            <a:r>
              <a:rPr lang="en-NZ" dirty="0"/>
              <a:t>Validity	Fairness</a:t>
            </a:r>
          </a:p>
          <a:p>
            <a:pPr marL="0" indent="0">
              <a:buNone/>
              <a:tabLst>
                <a:tab pos="2693988" algn="l"/>
              </a:tabLst>
            </a:pPr>
            <a:r>
              <a:rPr lang="en-NZ" dirty="0"/>
              <a:t>‘whodunit’ 	Transparency</a:t>
            </a:r>
          </a:p>
          <a:p>
            <a:pPr marL="0" indent="0">
              <a:buNone/>
              <a:tabLst>
                <a:tab pos="2693988" algn="l"/>
              </a:tabLst>
            </a:pPr>
            <a:r>
              <a:rPr lang="en-NZ" dirty="0"/>
              <a:t>Real wold dimensions</a:t>
            </a:r>
          </a:p>
        </p:txBody>
      </p:sp>
    </p:spTree>
    <p:extLst>
      <p:ext uri="{BB962C8B-B14F-4D97-AF65-F5344CB8AC3E}">
        <p14:creationId xmlns:p14="http://schemas.microsoft.com/office/powerpoint/2010/main" val="18450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86F47-3D3D-41E7-A99E-A95FD74006B2}"/>
              </a:ext>
            </a:extLst>
          </p:cNvPr>
          <p:cNvSpPr>
            <a:spLocks noGrp="1"/>
          </p:cNvSpPr>
          <p:nvPr>
            <p:ph type="title"/>
          </p:nvPr>
        </p:nvSpPr>
        <p:spPr>
          <a:xfrm>
            <a:off x="457200" y="193230"/>
            <a:ext cx="8229600" cy="857250"/>
          </a:xfrm>
        </p:spPr>
        <p:txBody>
          <a:bodyPr/>
          <a:lstStyle/>
          <a:p>
            <a:r>
              <a:rPr lang="en-NZ" sz="3200" dirty="0"/>
              <a:t>Principles of sound assessment</a:t>
            </a:r>
          </a:p>
        </p:txBody>
      </p:sp>
      <p:sp>
        <p:nvSpPr>
          <p:cNvPr id="3" name="Content Placeholder 2">
            <a:extLst>
              <a:ext uri="{FF2B5EF4-FFF2-40B4-BE49-F238E27FC236}">
                <a16:creationId xmlns:a16="http://schemas.microsoft.com/office/drawing/2014/main" id="{513AB56C-C603-4887-8747-D55A0D8F0CCF}"/>
              </a:ext>
            </a:extLst>
          </p:cNvPr>
          <p:cNvSpPr>
            <a:spLocks noGrp="1"/>
          </p:cNvSpPr>
          <p:nvPr>
            <p:ph sz="half" idx="1"/>
          </p:nvPr>
        </p:nvSpPr>
        <p:spPr>
          <a:xfrm>
            <a:off x="457200" y="888274"/>
            <a:ext cx="470263" cy="3706349"/>
          </a:xfrm>
        </p:spPr>
        <p:txBody>
          <a:bodyPr/>
          <a:lstStyle/>
          <a:p>
            <a:pPr marL="0" indent="0">
              <a:buNone/>
            </a:pPr>
            <a:r>
              <a:rPr lang="en-NZ" b="1" dirty="0"/>
              <a:t>C</a:t>
            </a:r>
          </a:p>
          <a:p>
            <a:pPr marL="0" indent="0">
              <a:buNone/>
            </a:pPr>
            <a:r>
              <a:rPr lang="en-NZ" b="1" dirty="0"/>
              <a:t>R</a:t>
            </a:r>
          </a:p>
          <a:p>
            <a:pPr marL="0" indent="0">
              <a:buNone/>
            </a:pPr>
            <a:r>
              <a:rPr lang="en-NZ" b="1" dirty="0"/>
              <a:t>A</a:t>
            </a:r>
          </a:p>
          <a:p>
            <a:pPr marL="0" indent="0">
              <a:buNone/>
            </a:pPr>
            <a:r>
              <a:rPr lang="en-NZ" b="1" dirty="0"/>
              <a:t>V</a:t>
            </a:r>
          </a:p>
          <a:p>
            <a:pPr marL="0" indent="0">
              <a:buNone/>
            </a:pPr>
            <a:r>
              <a:rPr lang="en-NZ" b="1" dirty="0"/>
              <a:t>E</a:t>
            </a:r>
          </a:p>
          <a:p>
            <a:pPr marL="0" indent="0">
              <a:buNone/>
            </a:pPr>
            <a:r>
              <a:rPr lang="en-NZ" b="1" dirty="0"/>
              <a:t>S</a:t>
            </a:r>
          </a:p>
        </p:txBody>
      </p:sp>
      <p:sp>
        <p:nvSpPr>
          <p:cNvPr id="4" name="Content Placeholder 3">
            <a:extLst>
              <a:ext uri="{FF2B5EF4-FFF2-40B4-BE49-F238E27FC236}">
                <a16:creationId xmlns:a16="http://schemas.microsoft.com/office/drawing/2014/main" id="{672FB35C-2F62-47F8-AD64-C33ECB6DF12B}"/>
              </a:ext>
            </a:extLst>
          </p:cNvPr>
          <p:cNvSpPr>
            <a:spLocks noGrp="1"/>
          </p:cNvSpPr>
          <p:nvPr>
            <p:ph sz="half" idx="2"/>
          </p:nvPr>
        </p:nvSpPr>
        <p:spPr>
          <a:xfrm>
            <a:off x="1920780" y="927531"/>
            <a:ext cx="3132910" cy="553038"/>
          </a:xfrm>
          <a:ln>
            <a:solidFill>
              <a:schemeClr val="accent3">
                <a:lumMod val="50000"/>
              </a:schemeClr>
            </a:solidFill>
          </a:ln>
        </p:spPr>
        <p:txBody>
          <a:bodyPr/>
          <a:lstStyle/>
          <a:p>
            <a:pPr marL="0" indent="0">
              <a:buNone/>
            </a:pPr>
            <a:r>
              <a:rPr lang="en-NZ" dirty="0"/>
              <a:t>Consistent</a:t>
            </a:r>
          </a:p>
        </p:txBody>
      </p:sp>
      <p:sp>
        <p:nvSpPr>
          <p:cNvPr id="5" name="Content Placeholder 3">
            <a:extLst>
              <a:ext uri="{FF2B5EF4-FFF2-40B4-BE49-F238E27FC236}">
                <a16:creationId xmlns:a16="http://schemas.microsoft.com/office/drawing/2014/main" id="{CEEEC1CA-D947-4D8B-BBEB-B4E8FCB148D1}"/>
              </a:ext>
            </a:extLst>
          </p:cNvPr>
          <p:cNvSpPr txBox="1">
            <a:spLocks/>
          </p:cNvSpPr>
          <p:nvPr/>
        </p:nvSpPr>
        <p:spPr>
          <a:xfrm>
            <a:off x="2621007" y="1478615"/>
            <a:ext cx="3041470" cy="553038"/>
          </a:xfrm>
          <a:prstGeom prst="rect">
            <a:avLst/>
          </a:prstGeom>
          <a:ln>
            <a:solidFill>
              <a:schemeClr val="accent3">
                <a:lumMod val="75000"/>
              </a:schemeClr>
            </a:solidFill>
          </a:ln>
        </p:spPr>
        <p:txBody>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charset="0"/>
              <a:buNone/>
            </a:pPr>
            <a:r>
              <a:rPr lang="en-NZ" dirty="0"/>
              <a:t>Reliable</a:t>
            </a:r>
          </a:p>
        </p:txBody>
      </p:sp>
      <p:sp>
        <p:nvSpPr>
          <p:cNvPr id="6" name="Content Placeholder 3">
            <a:extLst>
              <a:ext uri="{FF2B5EF4-FFF2-40B4-BE49-F238E27FC236}">
                <a16:creationId xmlns:a16="http://schemas.microsoft.com/office/drawing/2014/main" id="{1B0540BB-28EB-402E-B778-403644C9F5A3}"/>
              </a:ext>
            </a:extLst>
          </p:cNvPr>
          <p:cNvSpPr txBox="1">
            <a:spLocks/>
          </p:cNvSpPr>
          <p:nvPr/>
        </p:nvSpPr>
        <p:spPr>
          <a:xfrm>
            <a:off x="2920636" y="2059129"/>
            <a:ext cx="3041469" cy="512621"/>
          </a:xfrm>
          <a:prstGeom prst="rect">
            <a:avLst/>
          </a:prstGeom>
          <a:ln>
            <a:solidFill>
              <a:schemeClr val="accent3">
                <a:lumMod val="75000"/>
              </a:schemeClr>
            </a:solidFill>
          </a:ln>
        </p:spPr>
        <p:txBody>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charset="0"/>
              <a:buNone/>
            </a:pPr>
            <a:r>
              <a:rPr lang="en-NZ" dirty="0"/>
              <a:t>Authentic</a:t>
            </a:r>
          </a:p>
        </p:txBody>
      </p:sp>
      <p:sp>
        <p:nvSpPr>
          <p:cNvPr id="7" name="Content Placeholder 3">
            <a:extLst>
              <a:ext uri="{FF2B5EF4-FFF2-40B4-BE49-F238E27FC236}">
                <a16:creationId xmlns:a16="http://schemas.microsoft.com/office/drawing/2014/main" id="{2D4EE9C2-D859-4843-B1D4-988796696DB0}"/>
              </a:ext>
            </a:extLst>
          </p:cNvPr>
          <p:cNvSpPr txBox="1">
            <a:spLocks/>
          </p:cNvSpPr>
          <p:nvPr/>
        </p:nvSpPr>
        <p:spPr>
          <a:xfrm>
            <a:off x="3487235" y="2575681"/>
            <a:ext cx="3132910" cy="505229"/>
          </a:xfrm>
          <a:prstGeom prst="rect">
            <a:avLst/>
          </a:prstGeom>
          <a:ln>
            <a:solidFill>
              <a:schemeClr val="accent3">
                <a:lumMod val="75000"/>
              </a:schemeClr>
            </a:solidFill>
          </a:ln>
        </p:spPr>
        <p:txBody>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charset="0"/>
              <a:buNone/>
            </a:pPr>
            <a:r>
              <a:rPr lang="en-NZ" dirty="0"/>
              <a:t>Valid</a:t>
            </a:r>
          </a:p>
        </p:txBody>
      </p:sp>
      <p:sp>
        <p:nvSpPr>
          <p:cNvPr id="8" name="Content Placeholder 3">
            <a:extLst>
              <a:ext uri="{FF2B5EF4-FFF2-40B4-BE49-F238E27FC236}">
                <a16:creationId xmlns:a16="http://schemas.microsoft.com/office/drawing/2014/main" id="{9E7329BD-48E9-4F3A-9401-89AF5EB9BD2B}"/>
              </a:ext>
            </a:extLst>
          </p:cNvPr>
          <p:cNvSpPr txBox="1">
            <a:spLocks/>
          </p:cNvSpPr>
          <p:nvPr/>
        </p:nvSpPr>
        <p:spPr>
          <a:xfrm>
            <a:off x="4004853" y="3087384"/>
            <a:ext cx="3041469" cy="427914"/>
          </a:xfrm>
          <a:prstGeom prst="rect">
            <a:avLst/>
          </a:prstGeom>
          <a:ln>
            <a:solidFill>
              <a:schemeClr val="accent3">
                <a:lumMod val="75000"/>
              </a:schemeClr>
            </a:solidFill>
          </a:ln>
        </p:spPr>
        <p:txBody>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charset="0"/>
              <a:buNone/>
            </a:pPr>
            <a:r>
              <a:rPr lang="en-NZ" dirty="0"/>
              <a:t>Equitable - fair</a:t>
            </a:r>
          </a:p>
        </p:txBody>
      </p:sp>
      <p:sp>
        <p:nvSpPr>
          <p:cNvPr id="9" name="Content Placeholder 3">
            <a:extLst>
              <a:ext uri="{FF2B5EF4-FFF2-40B4-BE49-F238E27FC236}">
                <a16:creationId xmlns:a16="http://schemas.microsoft.com/office/drawing/2014/main" id="{BBCC6D50-4AC1-443F-B0C1-96CA208FBB6F}"/>
              </a:ext>
            </a:extLst>
          </p:cNvPr>
          <p:cNvSpPr txBox="1">
            <a:spLocks/>
          </p:cNvSpPr>
          <p:nvPr/>
        </p:nvSpPr>
        <p:spPr>
          <a:xfrm>
            <a:off x="4551316" y="3553809"/>
            <a:ext cx="2993573" cy="427915"/>
          </a:xfrm>
          <a:prstGeom prst="rect">
            <a:avLst/>
          </a:prstGeom>
          <a:ln>
            <a:solidFill>
              <a:schemeClr val="accent3">
                <a:lumMod val="75000"/>
              </a:schemeClr>
            </a:solidFill>
          </a:ln>
        </p:spPr>
        <p:txBody>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18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charset="0"/>
              <a:buNone/>
            </a:pPr>
            <a:r>
              <a:rPr lang="en-NZ" dirty="0"/>
              <a:t>Sufficient</a:t>
            </a:r>
          </a:p>
        </p:txBody>
      </p:sp>
      <p:sp>
        <p:nvSpPr>
          <p:cNvPr id="10" name="Arrow: Right 9">
            <a:extLst>
              <a:ext uri="{FF2B5EF4-FFF2-40B4-BE49-F238E27FC236}">
                <a16:creationId xmlns:a16="http://schemas.microsoft.com/office/drawing/2014/main" id="{147E9EB4-30A7-4640-8BDC-9D9322382EBC}"/>
              </a:ext>
            </a:extLst>
          </p:cNvPr>
          <p:cNvSpPr/>
          <p:nvPr/>
        </p:nvSpPr>
        <p:spPr>
          <a:xfrm flipH="1">
            <a:off x="927463" y="1050162"/>
            <a:ext cx="815338" cy="216935"/>
          </a:xfrm>
          <a:prstGeom prst="rightArrow">
            <a:avLst>
              <a:gd name="adj1" fmla="val 99649"/>
              <a:gd name="adj2" fmla="val 50000"/>
            </a:avLst>
          </a:prstGeom>
          <a:solidFill>
            <a:schemeClr val="accent3">
              <a:lumMod val="40000"/>
              <a:lumOff val="6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1" name="Arrow: Right 10">
            <a:extLst>
              <a:ext uri="{FF2B5EF4-FFF2-40B4-BE49-F238E27FC236}">
                <a16:creationId xmlns:a16="http://schemas.microsoft.com/office/drawing/2014/main" id="{B30A38B0-95A4-4CE9-8FE8-92EADB6691CF}"/>
              </a:ext>
            </a:extLst>
          </p:cNvPr>
          <p:cNvSpPr/>
          <p:nvPr/>
        </p:nvSpPr>
        <p:spPr>
          <a:xfrm flipH="1">
            <a:off x="936718" y="1649843"/>
            <a:ext cx="815338" cy="216935"/>
          </a:xfrm>
          <a:prstGeom prst="rightArrow">
            <a:avLst>
              <a:gd name="adj1" fmla="val 99649"/>
              <a:gd name="adj2" fmla="val 50000"/>
            </a:avLst>
          </a:prstGeom>
          <a:solidFill>
            <a:schemeClr val="accent3">
              <a:lumMod val="40000"/>
              <a:lumOff val="6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2" name="Arrow: Right 11">
            <a:extLst>
              <a:ext uri="{FF2B5EF4-FFF2-40B4-BE49-F238E27FC236}">
                <a16:creationId xmlns:a16="http://schemas.microsoft.com/office/drawing/2014/main" id="{0929FE98-CED4-471B-B65B-0BAC4B39D879}"/>
              </a:ext>
            </a:extLst>
          </p:cNvPr>
          <p:cNvSpPr/>
          <p:nvPr/>
        </p:nvSpPr>
        <p:spPr>
          <a:xfrm flipH="1">
            <a:off x="965020" y="2164483"/>
            <a:ext cx="815338" cy="216935"/>
          </a:xfrm>
          <a:prstGeom prst="rightArrow">
            <a:avLst>
              <a:gd name="adj1" fmla="val 99649"/>
              <a:gd name="adj2" fmla="val 50000"/>
            </a:avLst>
          </a:prstGeom>
          <a:solidFill>
            <a:schemeClr val="accent3">
              <a:lumMod val="40000"/>
              <a:lumOff val="6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3" name="Arrow: Right 12">
            <a:extLst>
              <a:ext uri="{FF2B5EF4-FFF2-40B4-BE49-F238E27FC236}">
                <a16:creationId xmlns:a16="http://schemas.microsoft.com/office/drawing/2014/main" id="{C5695DC4-93EE-4FFC-89E0-AD8F4788D9DE}"/>
              </a:ext>
            </a:extLst>
          </p:cNvPr>
          <p:cNvSpPr/>
          <p:nvPr/>
        </p:nvSpPr>
        <p:spPr>
          <a:xfrm flipH="1">
            <a:off x="935902" y="2609526"/>
            <a:ext cx="815338" cy="216935"/>
          </a:xfrm>
          <a:prstGeom prst="rightArrow">
            <a:avLst>
              <a:gd name="adj1" fmla="val 99649"/>
              <a:gd name="adj2" fmla="val 50000"/>
            </a:avLst>
          </a:prstGeom>
          <a:solidFill>
            <a:schemeClr val="accent3">
              <a:lumMod val="40000"/>
              <a:lumOff val="6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4" name="Arrow: Right 13">
            <a:extLst>
              <a:ext uri="{FF2B5EF4-FFF2-40B4-BE49-F238E27FC236}">
                <a16:creationId xmlns:a16="http://schemas.microsoft.com/office/drawing/2014/main" id="{949D537B-1CFC-46E9-9F00-A8E3EE27BC30}"/>
              </a:ext>
            </a:extLst>
          </p:cNvPr>
          <p:cNvSpPr/>
          <p:nvPr/>
        </p:nvSpPr>
        <p:spPr>
          <a:xfrm flipH="1">
            <a:off x="975906" y="3108669"/>
            <a:ext cx="815338" cy="216935"/>
          </a:xfrm>
          <a:prstGeom prst="rightArrow">
            <a:avLst>
              <a:gd name="adj1" fmla="val 99649"/>
              <a:gd name="adj2" fmla="val 50000"/>
            </a:avLst>
          </a:prstGeom>
          <a:solidFill>
            <a:schemeClr val="accent3">
              <a:lumMod val="40000"/>
              <a:lumOff val="6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5" name="Arrow: Right 14">
            <a:extLst>
              <a:ext uri="{FF2B5EF4-FFF2-40B4-BE49-F238E27FC236}">
                <a16:creationId xmlns:a16="http://schemas.microsoft.com/office/drawing/2014/main" id="{30C80D80-0435-4E37-B00D-9E13C903684A}"/>
              </a:ext>
            </a:extLst>
          </p:cNvPr>
          <p:cNvSpPr/>
          <p:nvPr/>
        </p:nvSpPr>
        <p:spPr>
          <a:xfrm flipH="1">
            <a:off x="1021081" y="3616244"/>
            <a:ext cx="815338" cy="216935"/>
          </a:xfrm>
          <a:prstGeom prst="rightArrow">
            <a:avLst>
              <a:gd name="adj1" fmla="val 99649"/>
              <a:gd name="adj2" fmla="val 50000"/>
            </a:avLst>
          </a:prstGeom>
          <a:solidFill>
            <a:schemeClr val="accent3">
              <a:lumMod val="40000"/>
              <a:lumOff val="6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56433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375"/>
            <a:ext cx="9144000" cy="857250"/>
          </a:xfrm>
        </p:spPr>
        <p:txBody>
          <a:bodyPr>
            <a:normAutofit/>
          </a:bodyPr>
          <a:lstStyle/>
          <a:p>
            <a:r>
              <a:rPr lang="en-NZ" sz="3200" b="1" dirty="0"/>
              <a:t>An example of a good assessment?</a:t>
            </a:r>
            <a:endParaRPr lang="en-NZ" sz="3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33718" y="1437624"/>
            <a:ext cx="5211498" cy="2808312"/>
          </a:xfrm>
        </p:spPr>
      </p:pic>
    </p:spTree>
    <p:extLst>
      <p:ext uri="{BB962C8B-B14F-4D97-AF65-F5344CB8AC3E}">
        <p14:creationId xmlns:p14="http://schemas.microsoft.com/office/powerpoint/2010/main" val="1039262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375"/>
            <a:ext cx="9144000" cy="857250"/>
          </a:xfrm>
        </p:spPr>
        <p:txBody>
          <a:bodyPr/>
          <a:lstStyle/>
          <a:p>
            <a:r>
              <a:rPr lang="en-NZ" sz="3200" b="1" dirty="0"/>
              <a:t>Points to ponder …</a:t>
            </a:r>
          </a:p>
        </p:txBody>
      </p:sp>
      <p:sp>
        <p:nvSpPr>
          <p:cNvPr id="3" name="Content Placeholder 2"/>
          <p:cNvSpPr>
            <a:spLocks noGrp="1"/>
          </p:cNvSpPr>
          <p:nvPr>
            <p:ph idx="1"/>
          </p:nvPr>
        </p:nvSpPr>
        <p:spPr>
          <a:xfrm>
            <a:off x="515390" y="796781"/>
            <a:ext cx="6345382" cy="3559088"/>
          </a:xfrm>
        </p:spPr>
        <p:txBody>
          <a:bodyPr/>
          <a:lstStyle/>
          <a:p>
            <a:pPr marL="0" indent="0">
              <a:buNone/>
            </a:pPr>
            <a:r>
              <a:rPr lang="en-NZ" sz="2800" i="1" dirty="0"/>
              <a:t>What is the role of the facilitator when assessing learning …..</a:t>
            </a:r>
          </a:p>
          <a:p>
            <a:pPr marL="0" indent="0">
              <a:buNone/>
            </a:pPr>
            <a:r>
              <a:rPr lang="en-NZ" sz="2800" i="1" dirty="0"/>
              <a:t>Is it to gather results ? </a:t>
            </a:r>
          </a:p>
          <a:p>
            <a:pPr marL="0" indent="0">
              <a:buNone/>
            </a:pPr>
            <a:r>
              <a:rPr lang="en-NZ" sz="2800" i="1" dirty="0"/>
              <a:t>Is it to give feedback to aid learning?</a:t>
            </a:r>
          </a:p>
          <a:p>
            <a:pPr marL="0" indent="0">
              <a:buNone/>
            </a:pPr>
            <a:r>
              <a:rPr lang="en-NZ" sz="2800" i="1" dirty="0"/>
              <a:t>Or is it a means of encouraging learners to be active in their own learning?</a:t>
            </a:r>
          </a:p>
          <a:p>
            <a:pPr marL="0" indent="0">
              <a:lnSpc>
                <a:spcPct val="150000"/>
              </a:lnSpc>
              <a:buNone/>
            </a:pPr>
            <a:endParaRPr lang="en-NZ" dirty="0"/>
          </a:p>
        </p:txBody>
      </p:sp>
      <p:sp>
        <p:nvSpPr>
          <p:cNvPr id="4" name="Oval 3">
            <a:extLst>
              <a:ext uri="{FF2B5EF4-FFF2-40B4-BE49-F238E27FC236}">
                <a16:creationId xmlns:a16="http://schemas.microsoft.com/office/drawing/2014/main" id="{48794881-25DC-446B-8D78-7F3C0EEEBA13}"/>
              </a:ext>
            </a:extLst>
          </p:cNvPr>
          <p:cNvSpPr/>
          <p:nvPr/>
        </p:nvSpPr>
        <p:spPr>
          <a:xfrm>
            <a:off x="7055775" y="1487507"/>
            <a:ext cx="1893222" cy="615142"/>
          </a:xfrm>
          <a:prstGeom prst="ellips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5" name="TextBox 4">
            <a:extLst>
              <a:ext uri="{FF2B5EF4-FFF2-40B4-BE49-F238E27FC236}">
                <a16:creationId xmlns:a16="http://schemas.microsoft.com/office/drawing/2014/main" id="{67AB339B-3DDA-4B6D-9F36-3C5DE08022CC}"/>
              </a:ext>
            </a:extLst>
          </p:cNvPr>
          <p:cNvSpPr txBox="1"/>
          <p:nvPr/>
        </p:nvSpPr>
        <p:spPr>
          <a:xfrm>
            <a:off x="7376162" y="1607493"/>
            <a:ext cx="1359131" cy="369332"/>
          </a:xfrm>
          <a:prstGeom prst="rect">
            <a:avLst/>
          </a:prstGeom>
          <a:noFill/>
        </p:spPr>
        <p:txBody>
          <a:bodyPr wrap="square" rtlCol="0">
            <a:spAutoFit/>
          </a:bodyPr>
          <a:lstStyle/>
          <a:p>
            <a:r>
              <a:rPr lang="en-NZ" dirty="0">
                <a:solidFill>
                  <a:srgbClr val="FF0000"/>
                </a:solidFill>
              </a:rPr>
              <a:t>of </a:t>
            </a:r>
            <a:r>
              <a:rPr lang="en-NZ" dirty="0"/>
              <a:t>learning</a:t>
            </a:r>
          </a:p>
        </p:txBody>
      </p:sp>
      <p:sp>
        <p:nvSpPr>
          <p:cNvPr id="6" name="Oval 5">
            <a:extLst>
              <a:ext uri="{FF2B5EF4-FFF2-40B4-BE49-F238E27FC236}">
                <a16:creationId xmlns:a16="http://schemas.microsoft.com/office/drawing/2014/main" id="{A36BD736-2A36-4D86-9001-33DAB5D78E56}"/>
              </a:ext>
            </a:extLst>
          </p:cNvPr>
          <p:cNvSpPr/>
          <p:nvPr/>
        </p:nvSpPr>
        <p:spPr>
          <a:xfrm>
            <a:off x="7067896" y="2365690"/>
            <a:ext cx="1978428" cy="615142"/>
          </a:xfrm>
          <a:prstGeom prst="ellips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7" name="TextBox 6">
            <a:extLst>
              <a:ext uri="{FF2B5EF4-FFF2-40B4-BE49-F238E27FC236}">
                <a16:creationId xmlns:a16="http://schemas.microsoft.com/office/drawing/2014/main" id="{CDEF4043-236C-45F5-8479-29A43450E3C3}"/>
              </a:ext>
            </a:extLst>
          </p:cNvPr>
          <p:cNvSpPr txBox="1"/>
          <p:nvPr/>
        </p:nvSpPr>
        <p:spPr>
          <a:xfrm>
            <a:off x="7480069" y="2493817"/>
            <a:ext cx="1359131" cy="369332"/>
          </a:xfrm>
          <a:prstGeom prst="rect">
            <a:avLst/>
          </a:prstGeom>
          <a:noFill/>
        </p:spPr>
        <p:txBody>
          <a:bodyPr wrap="square" rtlCol="0">
            <a:spAutoFit/>
          </a:bodyPr>
          <a:lstStyle/>
          <a:p>
            <a:r>
              <a:rPr lang="en-NZ" dirty="0">
                <a:solidFill>
                  <a:srgbClr val="FF0000"/>
                </a:solidFill>
              </a:rPr>
              <a:t>for </a:t>
            </a:r>
            <a:r>
              <a:rPr lang="en-NZ" dirty="0"/>
              <a:t>learning</a:t>
            </a:r>
          </a:p>
        </p:txBody>
      </p:sp>
      <p:sp>
        <p:nvSpPr>
          <p:cNvPr id="8" name="Oval 7">
            <a:extLst>
              <a:ext uri="{FF2B5EF4-FFF2-40B4-BE49-F238E27FC236}">
                <a16:creationId xmlns:a16="http://schemas.microsoft.com/office/drawing/2014/main" id="{436CC50F-8FAE-46EA-B20F-12579796418C}"/>
              </a:ext>
            </a:extLst>
          </p:cNvPr>
          <p:cNvSpPr/>
          <p:nvPr/>
        </p:nvSpPr>
        <p:spPr>
          <a:xfrm>
            <a:off x="7067896" y="3348422"/>
            <a:ext cx="1978428" cy="615142"/>
          </a:xfrm>
          <a:prstGeom prst="ellipse">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9" name="TextBox 8">
            <a:extLst>
              <a:ext uri="{FF2B5EF4-FFF2-40B4-BE49-F238E27FC236}">
                <a16:creationId xmlns:a16="http://schemas.microsoft.com/office/drawing/2014/main" id="{AAC07E51-97C7-4339-8E4E-F338257DFD7C}"/>
              </a:ext>
            </a:extLst>
          </p:cNvPr>
          <p:cNvSpPr txBox="1"/>
          <p:nvPr/>
        </p:nvSpPr>
        <p:spPr>
          <a:xfrm>
            <a:off x="7480069" y="3476549"/>
            <a:ext cx="1359131" cy="369332"/>
          </a:xfrm>
          <a:prstGeom prst="rect">
            <a:avLst/>
          </a:prstGeom>
          <a:noFill/>
        </p:spPr>
        <p:txBody>
          <a:bodyPr wrap="square" rtlCol="0">
            <a:spAutoFit/>
          </a:bodyPr>
          <a:lstStyle/>
          <a:p>
            <a:r>
              <a:rPr lang="en-NZ" dirty="0">
                <a:solidFill>
                  <a:srgbClr val="FF0000"/>
                </a:solidFill>
              </a:rPr>
              <a:t>as </a:t>
            </a:r>
            <a:r>
              <a:rPr lang="en-NZ" dirty="0"/>
              <a:t>learning</a:t>
            </a:r>
          </a:p>
        </p:txBody>
      </p:sp>
    </p:spTree>
    <p:extLst>
      <p:ext uri="{BB962C8B-B14F-4D97-AF65-F5344CB8AC3E}">
        <p14:creationId xmlns:p14="http://schemas.microsoft.com/office/powerpoint/2010/main" val="240592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bwMode="auto">
          <a:xfrm>
            <a:off x="0" y="240130"/>
            <a:ext cx="9144000" cy="641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dirty="0">
                <a:ea typeface="ＭＳ Ｐゴシック" charset="-128"/>
              </a:rPr>
              <a:t>Review</a:t>
            </a:r>
          </a:p>
        </p:txBody>
      </p:sp>
      <p:sp>
        <p:nvSpPr>
          <p:cNvPr id="5" name="TextBox 4">
            <a:extLst>
              <a:ext uri="{FF2B5EF4-FFF2-40B4-BE49-F238E27FC236}">
                <a16:creationId xmlns:a16="http://schemas.microsoft.com/office/drawing/2014/main" id="{51D4D615-BD5B-4E87-AEE8-9D79C864C734}"/>
              </a:ext>
            </a:extLst>
          </p:cNvPr>
          <p:cNvSpPr txBox="1"/>
          <p:nvPr/>
        </p:nvSpPr>
        <p:spPr>
          <a:xfrm>
            <a:off x="913083" y="1313703"/>
            <a:ext cx="7582524" cy="1754326"/>
          </a:xfrm>
          <a:prstGeom prst="rect">
            <a:avLst/>
          </a:prstGeom>
          <a:noFill/>
          <a:ln w="57150">
            <a:solidFill>
              <a:schemeClr val="accent3">
                <a:lumMod val="50000"/>
              </a:schemeClr>
            </a:solidFill>
          </a:ln>
        </p:spPr>
        <p:txBody>
          <a:bodyPr wrap="square" rtlCol="0">
            <a:spAutoFit/>
          </a:bodyPr>
          <a:lstStyle/>
          <a:p>
            <a:r>
              <a:rPr lang="en-NZ" i="1" dirty="0"/>
              <a:t>Feedback round:</a:t>
            </a:r>
          </a:p>
          <a:p>
            <a:r>
              <a:rPr lang="en-NZ" dirty="0"/>
              <a:t>Share with your neighbour one new piece of learning around assessment that you have gained today.</a:t>
            </a:r>
          </a:p>
          <a:p>
            <a:endParaRPr lang="en-NZ" dirty="0"/>
          </a:p>
          <a:p>
            <a:r>
              <a:rPr lang="en-NZ" dirty="0"/>
              <a:t>Using a post-it note record any unanswered questions you still have. </a:t>
            </a:r>
          </a:p>
          <a:p>
            <a:endParaRPr lang="en-NZ" dirty="0"/>
          </a:p>
        </p:txBody>
      </p:sp>
    </p:spTree>
    <p:extLst>
      <p:ext uri="{BB962C8B-B14F-4D97-AF65-F5344CB8AC3E}">
        <p14:creationId xmlns:p14="http://schemas.microsoft.com/office/powerpoint/2010/main" val="5380319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6CE1-89C7-E441-ABC2-8C1A6D98A1AA}"/>
              </a:ext>
            </a:extLst>
          </p:cNvPr>
          <p:cNvSpPr>
            <a:spLocks noGrp="1"/>
          </p:cNvSpPr>
          <p:nvPr>
            <p:ph type="title"/>
          </p:nvPr>
        </p:nvSpPr>
        <p:spPr>
          <a:xfrm>
            <a:off x="46042" y="206375"/>
            <a:ext cx="8229600" cy="857250"/>
          </a:xfrm>
        </p:spPr>
        <p:txBody>
          <a:bodyPr/>
          <a:lstStyle/>
          <a:p>
            <a:r>
              <a:rPr lang="en-US" sz="3200" dirty="0"/>
              <a:t>Karakia </a:t>
            </a:r>
            <a:r>
              <a:rPr lang="en-US" sz="3200" dirty="0" err="1"/>
              <a:t>Whakamutanga</a:t>
            </a:r>
            <a:endParaRPr lang="en-US" sz="3200" dirty="0"/>
          </a:p>
        </p:txBody>
      </p:sp>
      <p:sp>
        <p:nvSpPr>
          <p:cNvPr id="8" name="Content Placeholder 2">
            <a:extLst>
              <a:ext uri="{FF2B5EF4-FFF2-40B4-BE49-F238E27FC236}">
                <a16:creationId xmlns:a16="http://schemas.microsoft.com/office/drawing/2014/main" id="{48CB205B-FA36-46D8-88DE-2D0C0554069F}"/>
              </a:ext>
            </a:extLst>
          </p:cNvPr>
          <p:cNvSpPr txBox="1">
            <a:spLocks/>
          </p:cNvSpPr>
          <p:nvPr/>
        </p:nvSpPr>
        <p:spPr>
          <a:xfrm>
            <a:off x="355173" y="821094"/>
            <a:ext cx="3890866" cy="4116031"/>
          </a:xfrm>
          <a:prstGeom prst="rect">
            <a:avLst/>
          </a:prstGeom>
          <a:solidFill>
            <a:schemeClr val="accent3">
              <a:lumMod val="75000"/>
            </a:schemeClr>
          </a:solidFill>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b="1" dirty="0" err="1">
                <a:solidFill>
                  <a:schemeClr val="bg1"/>
                </a:solidFill>
              </a:rPr>
              <a:t>Unuhia</a:t>
            </a:r>
            <a:r>
              <a:rPr lang="en-GB" sz="2400" b="1" dirty="0">
                <a:solidFill>
                  <a:schemeClr val="bg1"/>
                </a:solidFill>
              </a:rPr>
              <a:t>, </a:t>
            </a:r>
            <a:r>
              <a:rPr lang="en-GB" sz="2400" b="1" dirty="0" err="1">
                <a:solidFill>
                  <a:schemeClr val="bg1"/>
                </a:solidFill>
              </a:rPr>
              <a:t>unuhia</a:t>
            </a:r>
            <a:endParaRPr lang="en-NZ" sz="2400" b="1" dirty="0">
              <a:solidFill>
                <a:schemeClr val="bg1"/>
              </a:solidFill>
            </a:endParaRPr>
          </a:p>
          <a:p>
            <a:pPr marL="0" indent="0">
              <a:buNone/>
            </a:pPr>
            <a:r>
              <a:rPr lang="en-GB" sz="2400" b="1" dirty="0" err="1">
                <a:solidFill>
                  <a:schemeClr val="bg1"/>
                </a:solidFill>
              </a:rPr>
              <a:t>Unuhia</a:t>
            </a:r>
            <a:r>
              <a:rPr lang="en-GB" sz="2400" b="1" dirty="0">
                <a:solidFill>
                  <a:schemeClr val="bg1"/>
                </a:solidFill>
              </a:rPr>
              <a:t> </a:t>
            </a:r>
            <a:r>
              <a:rPr lang="en-GB" sz="2400" b="1" dirty="0" err="1">
                <a:solidFill>
                  <a:schemeClr val="bg1"/>
                </a:solidFill>
              </a:rPr>
              <a:t>ki</a:t>
            </a:r>
            <a:r>
              <a:rPr lang="en-GB" sz="2400" b="1" dirty="0">
                <a:solidFill>
                  <a:schemeClr val="bg1"/>
                </a:solidFill>
              </a:rPr>
              <a:t> </a:t>
            </a:r>
            <a:r>
              <a:rPr lang="en-GB" sz="2400" b="1" dirty="0" err="1">
                <a:solidFill>
                  <a:schemeClr val="bg1"/>
                </a:solidFill>
              </a:rPr>
              <a:t>te</a:t>
            </a:r>
            <a:r>
              <a:rPr lang="en-GB" sz="2400" b="1" dirty="0">
                <a:solidFill>
                  <a:schemeClr val="bg1"/>
                </a:solidFill>
              </a:rPr>
              <a:t> </a:t>
            </a:r>
            <a:r>
              <a:rPr lang="en-GB" sz="2400" b="1" dirty="0" err="1">
                <a:solidFill>
                  <a:schemeClr val="bg1"/>
                </a:solidFill>
              </a:rPr>
              <a:t>uru</a:t>
            </a:r>
            <a:r>
              <a:rPr lang="en-GB" sz="2400" b="1" dirty="0">
                <a:solidFill>
                  <a:schemeClr val="bg1"/>
                </a:solidFill>
              </a:rPr>
              <a:t> </a:t>
            </a:r>
            <a:r>
              <a:rPr lang="en-GB" sz="2400" b="1" dirty="0" err="1">
                <a:solidFill>
                  <a:schemeClr val="bg1"/>
                </a:solidFill>
              </a:rPr>
              <a:t>tapu</a:t>
            </a:r>
            <a:r>
              <a:rPr lang="en-GB" sz="2400" b="1" dirty="0">
                <a:solidFill>
                  <a:schemeClr val="bg1"/>
                </a:solidFill>
              </a:rPr>
              <a:t> </a:t>
            </a:r>
            <a:r>
              <a:rPr lang="en-GB" sz="2400" b="1" dirty="0" err="1">
                <a:solidFill>
                  <a:schemeClr val="bg1"/>
                </a:solidFill>
              </a:rPr>
              <a:t>nui</a:t>
            </a:r>
            <a:endParaRPr lang="en-NZ" sz="2400" b="1" dirty="0">
              <a:solidFill>
                <a:schemeClr val="bg1"/>
              </a:solidFill>
            </a:endParaRPr>
          </a:p>
          <a:p>
            <a:pPr marL="0" indent="0">
              <a:buNone/>
            </a:pPr>
            <a:r>
              <a:rPr lang="en-GB" sz="2400" b="1" dirty="0">
                <a:solidFill>
                  <a:schemeClr val="bg1"/>
                </a:solidFill>
              </a:rPr>
              <a:t>Kia </a:t>
            </a:r>
            <a:r>
              <a:rPr lang="en-GB" sz="2400" b="1" dirty="0" err="1">
                <a:solidFill>
                  <a:schemeClr val="bg1"/>
                </a:solidFill>
              </a:rPr>
              <a:t>wātea</a:t>
            </a:r>
            <a:r>
              <a:rPr lang="en-GB" sz="2400" b="1" dirty="0">
                <a:solidFill>
                  <a:schemeClr val="bg1"/>
                </a:solidFill>
              </a:rPr>
              <a:t>, </a:t>
            </a:r>
            <a:r>
              <a:rPr lang="en-GB" sz="2400" b="1" dirty="0" err="1">
                <a:solidFill>
                  <a:schemeClr val="bg1"/>
                </a:solidFill>
              </a:rPr>
              <a:t>kia</a:t>
            </a:r>
            <a:r>
              <a:rPr lang="en-GB" sz="2400" b="1" dirty="0">
                <a:solidFill>
                  <a:schemeClr val="bg1"/>
                </a:solidFill>
              </a:rPr>
              <a:t> </a:t>
            </a:r>
            <a:r>
              <a:rPr lang="en-GB" sz="2400" b="1" dirty="0" err="1">
                <a:solidFill>
                  <a:schemeClr val="bg1"/>
                </a:solidFill>
              </a:rPr>
              <a:t>māmā</a:t>
            </a:r>
            <a:r>
              <a:rPr lang="en-GB" sz="2400" b="1" dirty="0">
                <a:solidFill>
                  <a:schemeClr val="bg1"/>
                </a:solidFill>
              </a:rPr>
              <a:t>, </a:t>
            </a:r>
            <a:r>
              <a:rPr lang="en-GB" sz="2400" b="1" dirty="0" err="1">
                <a:solidFill>
                  <a:schemeClr val="bg1"/>
                </a:solidFill>
              </a:rPr>
              <a:t>te</a:t>
            </a:r>
            <a:r>
              <a:rPr lang="en-GB" sz="2400" b="1" dirty="0">
                <a:solidFill>
                  <a:schemeClr val="bg1"/>
                </a:solidFill>
              </a:rPr>
              <a:t> </a:t>
            </a:r>
            <a:r>
              <a:rPr lang="en-GB" sz="2400" b="1" dirty="0" err="1">
                <a:solidFill>
                  <a:schemeClr val="bg1"/>
                </a:solidFill>
              </a:rPr>
              <a:t>ngākau</a:t>
            </a:r>
            <a:r>
              <a:rPr lang="en-GB" sz="2400" b="1" dirty="0">
                <a:solidFill>
                  <a:schemeClr val="bg1"/>
                </a:solidFill>
              </a:rPr>
              <a:t>, </a:t>
            </a:r>
            <a:r>
              <a:rPr lang="en-GB" sz="2400" b="1" dirty="0" err="1">
                <a:solidFill>
                  <a:schemeClr val="bg1"/>
                </a:solidFill>
              </a:rPr>
              <a:t>te</a:t>
            </a:r>
            <a:r>
              <a:rPr lang="en-GB" sz="2400" b="1" dirty="0">
                <a:solidFill>
                  <a:schemeClr val="bg1"/>
                </a:solidFill>
              </a:rPr>
              <a:t> </a:t>
            </a:r>
            <a:r>
              <a:rPr lang="en-GB" sz="2400" b="1" dirty="0" err="1">
                <a:solidFill>
                  <a:schemeClr val="bg1"/>
                </a:solidFill>
              </a:rPr>
              <a:t>tinana</a:t>
            </a:r>
            <a:endParaRPr lang="en-NZ" sz="2400" b="1" dirty="0">
              <a:solidFill>
                <a:schemeClr val="bg1"/>
              </a:solidFill>
            </a:endParaRPr>
          </a:p>
          <a:p>
            <a:pPr marL="0" indent="0">
              <a:buNone/>
            </a:pPr>
            <a:r>
              <a:rPr lang="en-GB" sz="2400" b="1" dirty="0" err="1">
                <a:solidFill>
                  <a:schemeClr val="bg1"/>
                </a:solidFill>
              </a:rPr>
              <a:t>Te</a:t>
            </a:r>
            <a:r>
              <a:rPr lang="en-GB" sz="2400" b="1" dirty="0">
                <a:solidFill>
                  <a:schemeClr val="bg1"/>
                </a:solidFill>
              </a:rPr>
              <a:t> </a:t>
            </a:r>
            <a:r>
              <a:rPr lang="en-GB" sz="2400" b="1" dirty="0" err="1">
                <a:solidFill>
                  <a:schemeClr val="bg1"/>
                </a:solidFill>
              </a:rPr>
              <a:t>wairua</a:t>
            </a:r>
            <a:r>
              <a:rPr lang="en-GB" sz="2400" b="1" dirty="0">
                <a:solidFill>
                  <a:schemeClr val="bg1"/>
                </a:solidFill>
              </a:rPr>
              <a:t> </a:t>
            </a:r>
            <a:r>
              <a:rPr lang="en-GB" sz="2400" b="1" dirty="0" err="1">
                <a:solidFill>
                  <a:schemeClr val="bg1"/>
                </a:solidFill>
              </a:rPr>
              <a:t>i</a:t>
            </a:r>
            <a:r>
              <a:rPr lang="en-GB" sz="2400" b="1" dirty="0">
                <a:solidFill>
                  <a:schemeClr val="bg1"/>
                </a:solidFill>
              </a:rPr>
              <a:t> </a:t>
            </a:r>
            <a:r>
              <a:rPr lang="en-GB" sz="2400" b="1" dirty="0" err="1">
                <a:solidFill>
                  <a:schemeClr val="bg1"/>
                </a:solidFill>
              </a:rPr>
              <a:t>te</a:t>
            </a:r>
            <a:r>
              <a:rPr lang="en-GB" sz="2400" b="1" dirty="0">
                <a:solidFill>
                  <a:schemeClr val="bg1"/>
                </a:solidFill>
              </a:rPr>
              <a:t> </a:t>
            </a:r>
            <a:r>
              <a:rPr lang="en-GB" sz="2400" b="1" dirty="0" err="1">
                <a:solidFill>
                  <a:schemeClr val="bg1"/>
                </a:solidFill>
              </a:rPr>
              <a:t>ara</a:t>
            </a:r>
            <a:r>
              <a:rPr lang="en-GB" sz="2400" b="1" dirty="0">
                <a:solidFill>
                  <a:schemeClr val="bg1"/>
                </a:solidFill>
              </a:rPr>
              <a:t> </a:t>
            </a:r>
            <a:r>
              <a:rPr lang="en-GB" sz="2400" b="1" dirty="0" err="1">
                <a:solidFill>
                  <a:schemeClr val="bg1"/>
                </a:solidFill>
              </a:rPr>
              <a:t>takatā</a:t>
            </a:r>
            <a:endParaRPr lang="en-NZ" sz="2400" b="1" dirty="0">
              <a:solidFill>
                <a:schemeClr val="bg1"/>
              </a:solidFill>
            </a:endParaRPr>
          </a:p>
          <a:p>
            <a:pPr marL="0" indent="0">
              <a:buNone/>
            </a:pPr>
            <a:r>
              <a:rPr lang="en-GB" sz="2400" b="1" dirty="0" err="1">
                <a:solidFill>
                  <a:schemeClr val="bg1"/>
                </a:solidFill>
              </a:rPr>
              <a:t>Koia</a:t>
            </a:r>
            <a:r>
              <a:rPr lang="en-GB" sz="2400" b="1" dirty="0">
                <a:solidFill>
                  <a:schemeClr val="bg1"/>
                </a:solidFill>
              </a:rPr>
              <a:t> </a:t>
            </a:r>
            <a:r>
              <a:rPr lang="en-GB" sz="2400" b="1" dirty="0" err="1">
                <a:solidFill>
                  <a:schemeClr val="bg1"/>
                </a:solidFill>
              </a:rPr>
              <a:t>rā</a:t>
            </a:r>
            <a:r>
              <a:rPr lang="en-GB" sz="2400" b="1" dirty="0">
                <a:solidFill>
                  <a:schemeClr val="bg1"/>
                </a:solidFill>
              </a:rPr>
              <a:t> e </a:t>
            </a:r>
            <a:r>
              <a:rPr lang="en-GB" sz="2400" b="1" dirty="0" err="1">
                <a:solidFill>
                  <a:schemeClr val="bg1"/>
                </a:solidFill>
              </a:rPr>
              <a:t>Rongo</a:t>
            </a:r>
            <a:r>
              <a:rPr lang="en-GB" sz="2400" b="1" dirty="0">
                <a:solidFill>
                  <a:schemeClr val="bg1"/>
                </a:solidFill>
              </a:rPr>
              <a:t>, </a:t>
            </a:r>
            <a:r>
              <a:rPr lang="en-GB" sz="2400" b="1" dirty="0" err="1">
                <a:solidFill>
                  <a:schemeClr val="bg1"/>
                </a:solidFill>
              </a:rPr>
              <a:t>whakairia</a:t>
            </a:r>
            <a:r>
              <a:rPr lang="en-GB" sz="2400" b="1" dirty="0">
                <a:solidFill>
                  <a:schemeClr val="bg1"/>
                </a:solidFill>
              </a:rPr>
              <a:t> </a:t>
            </a:r>
            <a:r>
              <a:rPr lang="en-GB" sz="2400" b="1" dirty="0" err="1">
                <a:solidFill>
                  <a:schemeClr val="bg1"/>
                </a:solidFill>
              </a:rPr>
              <a:t>ake</a:t>
            </a:r>
            <a:r>
              <a:rPr lang="en-GB" sz="2400" b="1" dirty="0">
                <a:solidFill>
                  <a:schemeClr val="bg1"/>
                </a:solidFill>
              </a:rPr>
              <a:t> </a:t>
            </a:r>
            <a:r>
              <a:rPr lang="en-GB" sz="2400" b="1" dirty="0" err="1">
                <a:solidFill>
                  <a:schemeClr val="bg1"/>
                </a:solidFill>
              </a:rPr>
              <a:t>ki</a:t>
            </a:r>
            <a:r>
              <a:rPr lang="en-GB" sz="2400" b="1" dirty="0">
                <a:solidFill>
                  <a:schemeClr val="bg1"/>
                </a:solidFill>
              </a:rPr>
              <a:t> </a:t>
            </a:r>
            <a:r>
              <a:rPr lang="en-GB" sz="2400" b="1" dirty="0" err="1">
                <a:solidFill>
                  <a:schemeClr val="bg1"/>
                </a:solidFill>
              </a:rPr>
              <a:t>runga</a:t>
            </a:r>
            <a:endParaRPr lang="en-NZ" sz="2400" b="1" dirty="0">
              <a:solidFill>
                <a:schemeClr val="bg1"/>
              </a:solidFill>
            </a:endParaRPr>
          </a:p>
          <a:p>
            <a:pPr marL="0" indent="0">
              <a:buNone/>
            </a:pPr>
            <a:r>
              <a:rPr lang="en-GB" sz="2400" b="1" dirty="0">
                <a:solidFill>
                  <a:schemeClr val="bg1"/>
                </a:solidFill>
              </a:rPr>
              <a:t>Kia </a:t>
            </a:r>
            <a:r>
              <a:rPr lang="en-GB" sz="2400" b="1" dirty="0" err="1">
                <a:solidFill>
                  <a:schemeClr val="bg1"/>
                </a:solidFill>
              </a:rPr>
              <a:t>tina</a:t>
            </a:r>
            <a:r>
              <a:rPr lang="en-GB" sz="2400" b="1" dirty="0">
                <a:solidFill>
                  <a:schemeClr val="bg1"/>
                </a:solidFill>
              </a:rPr>
              <a:t>! TINA! Hui e! TĀIKI E!</a:t>
            </a:r>
            <a:endParaRPr lang="en-NZ" sz="2400" b="1" dirty="0">
              <a:solidFill>
                <a:schemeClr val="bg1"/>
              </a:solidFill>
            </a:endParaRPr>
          </a:p>
        </p:txBody>
      </p:sp>
      <p:sp>
        <p:nvSpPr>
          <p:cNvPr id="9" name="Content Placeholder 2">
            <a:extLst>
              <a:ext uri="{FF2B5EF4-FFF2-40B4-BE49-F238E27FC236}">
                <a16:creationId xmlns:a16="http://schemas.microsoft.com/office/drawing/2014/main" id="{FAB01F0B-99BE-4069-848E-81A62C92D5A6}"/>
              </a:ext>
            </a:extLst>
          </p:cNvPr>
          <p:cNvSpPr txBox="1">
            <a:spLocks/>
          </p:cNvSpPr>
          <p:nvPr/>
        </p:nvSpPr>
        <p:spPr>
          <a:xfrm>
            <a:off x="4572001" y="821094"/>
            <a:ext cx="4329403" cy="4116031"/>
          </a:xfrm>
          <a:prstGeom prst="rect">
            <a:avLst/>
          </a:prstGeom>
          <a:solidFill>
            <a:schemeClr val="accent3">
              <a:lumMod val="75000"/>
            </a:schemeClr>
          </a:solidFill>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NZ" sz="2400" b="1" i="1" dirty="0">
                <a:solidFill>
                  <a:schemeClr val="bg1"/>
                </a:solidFill>
              </a:rPr>
              <a:t>Draw on, draw on,</a:t>
            </a:r>
            <a:endParaRPr lang="en-NZ" sz="2400" b="1" dirty="0">
              <a:solidFill>
                <a:schemeClr val="bg1"/>
              </a:solidFill>
            </a:endParaRPr>
          </a:p>
          <a:p>
            <a:pPr marL="0" indent="0">
              <a:buNone/>
            </a:pPr>
            <a:r>
              <a:rPr lang="en-NZ" sz="2400" b="1" i="1" dirty="0">
                <a:solidFill>
                  <a:schemeClr val="bg1"/>
                </a:solidFill>
              </a:rPr>
              <a:t>Draw on the supreme sacredness</a:t>
            </a:r>
            <a:endParaRPr lang="en-NZ" sz="2400" b="1" dirty="0">
              <a:solidFill>
                <a:schemeClr val="bg1"/>
              </a:solidFill>
            </a:endParaRPr>
          </a:p>
          <a:p>
            <a:pPr marL="0" indent="0">
              <a:buNone/>
            </a:pPr>
            <a:r>
              <a:rPr lang="en-NZ" sz="2400" b="1" i="1" dirty="0">
                <a:solidFill>
                  <a:schemeClr val="bg1"/>
                </a:solidFill>
              </a:rPr>
              <a:t>To clear, to free the heart, the body and the spirit of mankind</a:t>
            </a:r>
            <a:endParaRPr lang="en-NZ" sz="2400" b="1" dirty="0">
              <a:solidFill>
                <a:schemeClr val="bg1"/>
              </a:solidFill>
            </a:endParaRPr>
          </a:p>
          <a:p>
            <a:pPr marL="0" indent="0">
              <a:buNone/>
            </a:pPr>
            <a:r>
              <a:rPr lang="en-NZ" sz="2400" b="1" i="1" dirty="0" err="1">
                <a:solidFill>
                  <a:schemeClr val="bg1"/>
                </a:solidFill>
              </a:rPr>
              <a:t>Rongo</a:t>
            </a:r>
            <a:r>
              <a:rPr lang="en-NZ" sz="2400" b="1" i="1" dirty="0">
                <a:solidFill>
                  <a:schemeClr val="bg1"/>
                </a:solidFill>
              </a:rPr>
              <a:t>, suspended high above us (“heaven”)</a:t>
            </a:r>
            <a:endParaRPr lang="en-NZ" sz="2400" b="1" dirty="0">
              <a:solidFill>
                <a:schemeClr val="bg1"/>
              </a:solidFill>
            </a:endParaRPr>
          </a:p>
          <a:p>
            <a:pPr marL="0" indent="0">
              <a:buNone/>
            </a:pPr>
            <a:r>
              <a:rPr lang="en-NZ" sz="2400" b="1" i="1" dirty="0">
                <a:solidFill>
                  <a:schemeClr val="bg1"/>
                </a:solidFill>
              </a:rPr>
              <a:t>Draw together! Affirm!</a:t>
            </a:r>
            <a:endParaRPr lang="en-NZ" sz="2400" b="1" dirty="0">
              <a:solidFill>
                <a:schemeClr val="bg1"/>
              </a:solidFill>
            </a:endParaRPr>
          </a:p>
          <a:p>
            <a:pPr marL="0" indent="0">
              <a:buNone/>
            </a:pPr>
            <a:endParaRPr lang="en-NZ" dirty="0"/>
          </a:p>
        </p:txBody>
      </p:sp>
    </p:spTree>
    <p:extLst>
      <p:ext uri="{BB962C8B-B14F-4D97-AF65-F5344CB8AC3E}">
        <p14:creationId xmlns:p14="http://schemas.microsoft.com/office/powerpoint/2010/main" val="3673576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6CE1-89C7-E441-ABC2-8C1A6D98A1AA}"/>
              </a:ext>
            </a:extLst>
          </p:cNvPr>
          <p:cNvSpPr>
            <a:spLocks noGrp="1"/>
          </p:cNvSpPr>
          <p:nvPr>
            <p:ph type="title"/>
          </p:nvPr>
        </p:nvSpPr>
        <p:spPr>
          <a:xfrm>
            <a:off x="23021" y="258374"/>
            <a:ext cx="9097958" cy="1025266"/>
          </a:xfrm>
        </p:spPr>
        <p:txBody>
          <a:bodyPr/>
          <a:lstStyle/>
          <a:p>
            <a:r>
              <a:rPr lang="en-US" sz="3200" dirty="0"/>
              <a:t>Karakia </a:t>
            </a:r>
            <a:r>
              <a:rPr lang="en-US" sz="3200" dirty="0" err="1"/>
              <a:t>Timatanga</a:t>
            </a:r>
            <a:br>
              <a:rPr lang="en-US" sz="3200" dirty="0"/>
            </a:br>
            <a:endParaRPr lang="en-US" sz="3200" dirty="0"/>
          </a:p>
        </p:txBody>
      </p:sp>
      <p:sp>
        <p:nvSpPr>
          <p:cNvPr id="8" name="Content Placeholder 2">
            <a:extLst>
              <a:ext uri="{FF2B5EF4-FFF2-40B4-BE49-F238E27FC236}">
                <a16:creationId xmlns:a16="http://schemas.microsoft.com/office/drawing/2014/main" id="{48CB205B-FA36-46D8-88DE-2D0C0554069F}"/>
              </a:ext>
            </a:extLst>
          </p:cNvPr>
          <p:cNvSpPr txBox="1">
            <a:spLocks/>
          </p:cNvSpPr>
          <p:nvPr/>
        </p:nvSpPr>
        <p:spPr>
          <a:xfrm>
            <a:off x="186612" y="995225"/>
            <a:ext cx="4161453" cy="3889901"/>
          </a:xfrm>
          <a:prstGeom prst="rect">
            <a:avLst/>
          </a:prstGeom>
          <a:solidFill>
            <a:schemeClr val="accent3">
              <a:lumMod val="75000"/>
            </a:schemeClr>
          </a:solidFill>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63" indent="0">
              <a:buNone/>
            </a:pPr>
            <a:endParaRPr lang="en-US" sz="2000" b="1" dirty="0">
              <a:solidFill>
                <a:schemeClr val="bg1"/>
              </a:solidFill>
            </a:endParaRPr>
          </a:p>
          <a:p>
            <a:pPr marL="182563" indent="0">
              <a:buNone/>
            </a:pPr>
            <a:r>
              <a:rPr lang="en-US" sz="2000" b="1" dirty="0" err="1">
                <a:solidFill>
                  <a:schemeClr val="bg1"/>
                </a:solidFill>
              </a:rPr>
              <a:t>Whakataka</a:t>
            </a:r>
            <a:r>
              <a:rPr lang="en-US" sz="2000" b="1" dirty="0">
                <a:solidFill>
                  <a:schemeClr val="bg1"/>
                </a:solidFill>
              </a:rPr>
              <a:t> </a:t>
            </a:r>
            <a:r>
              <a:rPr lang="en-US" sz="2000" b="1" dirty="0" err="1">
                <a:solidFill>
                  <a:schemeClr val="bg1"/>
                </a:solidFill>
              </a:rPr>
              <a:t>te</a:t>
            </a:r>
            <a:r>
              <a:rPr lang="en-US" sz="2000" b="1" dirty="0">
                <a:solidFill>
                  <a:schemeClr val="bg1"/>
                </a:solidFill>
              </a:rPr>
              <a:t> </a:t>
            </a:r>
            <a:r>
              <a:rPr lang="en-US" sz="2000" b="1" dirty="0" err="1">
                <a:solidFill>
                  <a:schemeClr val="bg1"/>
                </a:solidFill>
              </a:rPr>
              <a:t>hau</a:t>
            </a:r>
            <a:r>
              <a:rPr lang="en-US" sz="2000" b="1" dirty="0">
                <a:solidFill>
                  <a:schemeClr val="bg1"/>
                </a:solidFill>
              </a:rPr>
              <a:t> </a:t>
            </a:r>
            <a:r>
              <a:rPr lang="en-US" sz="2000" b="1" dirty="0" err="1">
                <a:solidFill>
                  <a:schemeClr val="bg1"/>
                </a:solidFill>
              </a:rPr>
              <a:t>ki</a:t>
            </a:r>
            <a:r>
              <a:rPr lang="en-US" sz="2000" b="1" dirty="0">
                <a:solidFill>
                  <a:schemeClr val="bg1"/>
                </a:solidFill>
              </a:rPr>
              <a:t> </a:t>
            </a:r>
            <a:r>
              <a:rPr lang="en-US" sz="2000" b="1" dirty="0" err="1">
                <a:solidFill>
                  <a:schemeClr val="bg1"/>
                </a:solidFill>
              </a:rPr>
              <a:t>te</a:t>
            </a:r>
            <a:r>
              <a:rPr lang="en-US" sz="2000" b="1" dirty="0">
                <a:solidFill>
                  <a:schemeClr val="bg1"/>
                </a:solidFill>
              </a:rPr>
              <a:t> </a:t>
            </a:r>
            <a:r>
              <a:rPr lang="en-US" sz="2000" b="1" dirty="0" err="1">
                <a:solidFill>
                  <a:schemeClr val="bg1"/>
                </a:solidFill>
              </a:rPr>
              <a:t>uru</a:t>
            </a:r>
            <a:r>
              <a:rPr lang="en-US" sz="2000" b="1" dirty="0">
                <a:solidFill>
                  <a:schemeClr val="bg1"/>
                </a:solidFill>
              </a:rPr>
              <a:t>.</a:t>
            </a:r>
            <a:endParaRPr lang="en-NZ" sz="2000" b="1" dirty="0">
              <a:solidFill>
                <a:schemeClr val="bg1"/>
              </a:solidFill>
            </a:endParaRPr>
          </a:p>
          <a:p>
            <a:pPr marL="182563" indent="0">
              <a:buNone/>
            </a:pPr>
            <a:r>
              <a:rPr lang="en-US" sz="2000" b="1" dirty="0" err="1">
                <a:solidFill>
                  <a:schemeClr val="bg1"/>
                </a:solidFill>
              </a:rPr>
              <a:t>Whakataka</a:t>
            </a:r>
            <a:r>
              <a:rPr lang="en-US" sz="2000" b="1" dirty="0">
                <a:solidFill>
                  <a:schemeClr val="bg1"/>
                </a:solidFill>
              </a:rPr>
              <a:t> </a:t>
            </a:r>
            <a:r>
              <a:rPr lang="en-US" sz="2000" b="1" dirty="0" err="1">
                <a:solidFill>
                  <a:schemeClr val="bg1"/>
                </a:solidFill>
              </a:rPr>
              <a:t>te</a:t>
            </a:r>
            <a:r>
              <a:rPr lang="en-US" sz="2000" b="1" dirty="0">
                <a:solidFill>
                  <a:schemeClr val="bg1"/>
                </a:solidFill>
              </a:rPr>
              <a:t> </a:t>
            </a:r>
            <a:r>
              <a:rPr lang="en-US" sz="2000" b="1" dirty="0" err="1">
                <a:solidFill>
                  <a:schemeClr val="bg1"/>
                </a:solidFill>
              </a:rPr>
              <a:t>hau</a:t>
            </a:r>
            <a:r>
              <a:rPr lang="en-US" sz="2000" b="1" dirty="0">
                <a:solidFill>
                  <a:schemeClr val="bg1"/>
                </a:solidFill>
              </a:rPr>
              <a:t> </a:t>
            </a:r>
            <a:r>
              <a:rPr lang="en-US" sz="2000" b="1" dirty="0" err="1">
                <a:solidFill>
                  <a:schemeClr val="bg1"/>
                </a:solidFill>
              </a:rPr>
              <a:t>ki</a:t>
            </a:r>
            <a:r>
              <a:rPr lang="en-US" sz="2000" b="1" dirty="0">
                <a:solidFill>
                  <a:schemeClr val="bg1"/>
                </a:solidFill>
              </a:rPr>
              <a:t> </a:t>
            </a:r>
            <a:r>
              <a:rPr lang="en-US" sz="2000" b="1" dirty="0" err="1">
                <a:solidFill>
                  <a:schemeClr val="bg1"/>
                </a:solidFill>
              </a:rPr>
              <a:t>te</a:t>
            </a:r>
            <a:r>
              <a:rPr lang="en-US" sz="2000" b="1" dirty="0">
                <a:solidFill>
                  <a:schemeClr val="bg1"/>
                </a:solidFill>
              </a:rPr>
              <a:t> </a:t>
            </a:r>
            <a:r>
              <a:rPr lang="en-US" sz="2000" b="1" dirty="0" err="1">
                <a:solidFill>
                  <a:schemeClr val="bg1"/>
                </a:solidFill>
              </a:rPr>
              <a:t>tonga</a:t>
            </a:r>
            <a:r>
              <a:rPr lang="en-US" sz="2000" b="1" dirty="0">
                <a:solidFill>
                  <a:schemeClr val="bg1"/>
                </a:solidFill>
              </a:rPr>
              <a:t>.</a:t>
            </a:r>
            <a:endParaRPr lang="en-NZ" sz="2000" b="1" dirty="0">
              <a:solidFill>
                <a:schemeClr val="bg1"/>
              </a:solidFill>
            </a:endParaRPr>
          </a:p>
          <a:p>
            <a:pPr marL="182563" indent="0">
              <a:buNone/>
            </a:pPr>
            <a:r>
              <a:rPr lang="en-US" sz="2000" b="1" dirty="0">
                <a:solidFill>
                  <a:schemeClr val="bg1"/>
                </a:solidFill>
              </a:rPr>
              <a:t>Kia </a:t>
            </a:r>
            <a:r>
              <a:rPr lang="en-US" sz="2000" b="1" dirty="0" err="1">
                <a:solidFill>
                  <a:schemeClr val="bg1"/>
                </a:solidFill>
              </a:rPr>
              <a:t>mākinakina</a:t>
            </a:r>
            <a:r>
              <a:rPr lang="en-US" sz="2000" b="1" dirty="0">
                <a:solidFill>
                  <a:schemeClr val="bg1"/>
                </a:solidFill>
              </a:rPr>
              <a:t> </a:t>
            </a:r>
            <a:r>
              <a:rPr lang="en-US" sz="2000" b="1" dirty="0" err="1">
                <a:solidFill>
                  <a:schemeClr val="bg1"/>
                </a:solidFill>
              </a:rPr>
              <a:t>ki</a:t>
            </a:r>
            <a:r>
              <a:rPr lang="en-US" sz="2000" b="1" dirty="0">
                <a:solidFill>
                  <a:schemeClr val="bg1"/>
                </a:solidFill>
              </a:rPr>
              <a:t> </a:t>
            </a:r>
            <a:r>
              <a:rPr lang="en-US" sz="2000" b="1" dirty="0" err="1">
                <a:solidFill>
                  <a:schemeClr val="bg1"/>
                </a:solidFill>
              </a:rPr>
              <a:t>uta</a:t>
            </a:r>
            <a:r>
              <a:rPr lang="en-US" sz="2000" b="1" dirty="0">
                <a:solidFill>
                  <a:schemeClr val="bg1"/>
                </a:solidFill>
              </a:rPr>
              <a:t>.</a:t>
            </a:r>
            <a:endParaRPr lang="en-NZ" sz="2000" b="1" dirty="0">
              <a:solidFill>
                <a:schemeClr val="bg1"/>
              </a:solidFill>
            </a:endParaRPr>
          </a:p>
          <a:p>
            <a:pPr marL="182563" indent="0">
              <a:buNone/>
            </a:pPr>
            <a:r>
              <a:rPr lang="en-US" sz="2000" b="1" dirty="0">
                <a:solidFill>
                  <a:schemeClr val="bg1"/>
                </a:solidFill>
              </a:rPr>
              <a:t>Kia </a:t>
            </a:r>
            <a:r>
              <a:rPr lang="en-US" sz="2000" b="1" dirty="0" err="1">
                <a:solidFill>
                  <a:schemeClr val="bg1"/>
                </a:solidFill>
              </a:rPr>
              <a:t>mātaratara</a:t>
            </a:r>
            <a:r>
              <a:rPr lang="en-US" sz="2000" b="1" dirty="0">
                <a:solidFill>
                  <a:schemeClr val="bg1"/>
                </a:solidFill>
              </a:rPr>
              <a:t> </a:t>
            </a:r>
            <a:r>
              <a:rPr lang="en-US" sz="2000" b="1" dirty="0" err="1">
                <a:solidFill>
                  <a:schemeClr val="bg1"/>
                </a:solidFill>
              </a:rPr>
              <a:t>ki</a:t>
            </a:r>
            <a:r>
              <a:rPr lang="en-US" sz="2000" b="1" dirty="0">
                <a:solidFill>
                  <a:schemeClr val="bg1"/>
                </a:solidFill>
              </a:rPr>
              <a:t> tai.</a:t>
            </a:r>
            <a:endParaRPr lang="en-NZ" sz="2000" b="1" dirty="0">
              <a:solidFill>
                <a:schemeClr val="bg1"/>
              </a:solidFill>
            </a:endParaRPr>
          </a:p>
          <a:p>
            <a:pPr marL="182563" indent="0">
              <a:buNone/>
            </a:pPr>
            <a:r>
              <a:rPr lang="en-US" sz="2000" b="1" dirty="0">
                <a:solidFill>
                  <a:schemeClr val="bg1"/>
                </a:solidFill>
              </a:rPr>
              <a:t>E </a:t>
            </a:r>
            <a:r>
              <a:rPr lang="en-US" sz="2000" b="1" dirty="0" err="1">
                <a:solidFill>
                  <a:schemeClr val="bg1"/>
                </a:solidFill>
              </a:rPr>
              <a:t>hī</a:t>
            </a:r>
            <a:r>
              <a:rPr lang="en-US" sz="2000" b="1" dirty="0">
                <a:solidFill>
                  <a:schemeClr val="bg1"/>
                </a:solidFill>
              </a:rPr>
              <a:t> </a:t>
            </a:r>
            <a:r>
              <a:rPr lang="en-US" sz="2000" b="1" dirty="0" err="1">
                <a:solidFill>
                  <a:schemeClr val="bg1"/>
                </a:solidFill>
              </a:rPr>
              <a:t>ake</a:t>
            </a:r>
            <a:r>
              <a:rPr lang="en-US" sz="2000" b="1" dirty="0">
                <a:solidFill>
                  <a:schemeClr val="bg1"/>
                </a:solidFill>
              </a:rPr>
              <a:t> </a:t>
            </a:r>
            <a:r>
              <a:rPr lang="en-US" sz="2000" b="1" dirty="0" err="1">
                <a:solidFill>
                  <a:schemeClr val="bg1"/>
                </a:solidFill>
              </a:rPr>
              <a:t>ana</a:t>
            </a:r>
            <a:r>
              <a:rPr lang="en-US" sz="2000" b="1" dirty="0">
                <a:solidFill>
                  <a:schemeClr val="bg1"/>
                </a:solidFill>
              </a:rPr>
              <a:t> </a:t>
            </a:r>
            <a:r>
              <a:rPr lang="en-US" sz="2000" b="1" dirty="0" err="1">
                <a:solidFill>
                  <a:schemeClr val="bg1"/>
                </a:solidFill>
              </a:rPr>
              <a:t>te</a:t>
            </a:r>
            <a:r>
              <a:rPr lang="en-US" sz="2000" b="1" dirty="0">
                <a:solidFill>
                  <a:schemeClr val="bg1"/>
                </a:solidFill>
              </a:rPr>
              <a:t> </a:t>
            </a:r>
            <a:r>
              <a:rPr lang="en-US" sz="2000" b="1" dirty="0" err="1">
                <a:solidFill>
                  <a:schemeClr val="bg1"/>
                </a:solidFill>
              </a:rPr>
              <a:t>atakura</a:t>
            </a:r>
            <a:r>
              <a:rPr lang="en-US" sz="2000" b="1" dirty="0">
                <a:solidFill>
                  <a:schemeClr val="bg1"/>
                </a:solidFill>
              </a:rPr>
              <a:t>.</a:t>
            </a:r>
            <a:endParaRPr lang="en-NZ" sz="2000" b="1" dirty="0">
              <a:solidFill>
                <a:schemeClr val="bg1"/>
              </a:solidFill>
            </a:endParaRPr>
          </a:p>
          <a:p>
            <a:pPr marL="182563" indent="0">
              <a:buNone/>
            </a:pPr>
            <a:r>
              <a:rPr lang="en-US" sz="2000" b="1" dirty="0">
                <a:solidFill>
                  <a:schemeClr val="bg1"/>
                </a:solidFill>
              </a:rPr>
              <a:t>He </a:t>
            </a:r>
            <a:r>
              <a:rPr lang="en-US" sz="2000" b="1" dirty="0" err="1">
                <a:solidFill>
                  <a:schemeClr val="bg1"/>
                </a:solidFill>
              </a:rPr>
              <a:t>tio</a:t>
            </a:r>
            <a:r>
              <a:rPr lang="en-US" sz="2000" b="1" dirty="0">
                <a:solidFill>
                  <a:schemeClr val="bg1"/>
                </a:solidFill>
              </a:rPr>
              <a:t>, he </a:t>
            </a:r>
            <a:r>
              <a:rPr lang="en-US" sz="2000" b="1" dirty="0" err="1">
                <a:solidFill>
                  <a:schemeClr val="bg1"/>
                </a:solidFill>
              </a:rPr>
              <a:t>huka</a:t>
            </a:r>
            <a:r>
              <a:rPr lang="en-US" sz="2000" b="1" dirty="0">
                <a:solidFill>
                  <a:schemeClr val="bg1"/>
                </a:solidFill>
              </a:rPr>
              <a:t>, he </a:t>
            </a:r>
            <a:r>
              <a:rPr lang="en-US" sz="2000" b="1" dirty="0" err="1">
                <a:solidFill>
                  <a:schemeClr val="bg1"/>
                </a:solidFill>
              </a:rPr>
              <a:t>hau</a:t>
            </a:r>
            <a:r>
              <a:rPr lang="en-US" sz="2000" b="1" dirty="0">
                <a:solidFill>
                  <a:schemeClr val="bg1"/>
                </a:solidFill>
              </a:rPr>
              <a:t> </a:t>
            </a:r>
            <a:r>
              <a:rPr lang="en-US" sz="2000" b="1" dirty="0" err="1">
                <a:solidFill>
                  <a:schemeClr val="bg1"/>
                </a:solidFill>
              </a:rPr>
              <a:t>hū</a:t>
            </a:r>
            <a:r>
              <a:rPr lang="en-US" sz="2000" b="1" dirty="0">
                <a:solidFill>
                  <a:schemeClr val="bg1"/>
                </a:solidFill>
              </a:rPr>
              <a:t>.</a:t>
            </a:r>
            <a:endParaRPr lang="en-NZ" sz="2000" b="1" dirty="0">
              <a:solidFill>
                <a:schemeClr val="bg1"/>
              </a:solidFill>
            </a:endParaRPr>
          </a:p>
          <a:p>
            <a:pPr marL="182563" indent="0">
              <a:buNone/>
            </a:pPr>
            <a:r>
              <a:rPr lang="en-US" sz="2000" b="1" dirty="0" err="1">
                <a:solidFill>
                  <a:schemeClr val="bg1"/>
                </a:solidFill>
              </a:rPr>
              <a:t>Tihei</a:t>
            </a:r>
            <a:r>
              <a:rPr lang="en-US" sz="2000" b="1" dirty="0">
                <a:solidFill>
                  <a:schemeClr val="bg1"/>
                </a:solidFill>
              </a:rPr>
              <a:t> </a:t>
            </a:r>
            <a:r>
              <a:rPr lang="en-US" sz="2000" b="1" dirty="0" err="1">
                <a:solidFill>
                  <a:schemeClr val="bg1"/>
                </a:solidFill>
              </a:rPr>
              <a:t>mauriora</a:t>
            </a:r>
            <a:r>
              <a:rPr lang="en-US" sz="2000" b="1" dirty="0">
                <a:solidFill>
                  <a:schemeClr val="bg1"/>
                </a:solidFill>
              </a:rPr>
              <a:t>!</a:t>
            </a:r>
            <a:r>
              <a:rPr lang="en-NZ" sz="2000" b="1" dirty="0">
                <a:solidFill>
                  <a:schemeClr val="bg1"/>
                </a:solidFill>
              </a:rPr>
              <a:t> </a:t>
            </a:r>
          </a:p>
        </p:txBody>
      </p:sp>
      <p:sp>
        <p:nvSpPr>
          <p:cNvPr id="9" name="Content Placeholder 2">
            <a:extLst>
              <a:ext uri="{FF2B5EF4-FFF2-40B4-BE49-F238E27FC236}">
                <a16:creationId xmlns:a16="http://schemas.microsoft.com/office/drawing/2014/main" id="{FAB01F0B-99BE-4069-848E-81A62C92D5A6}"/>
              </a:ext>
            </a:extLst>
          </p:cNvPr>
          <p:cNvSpPr txBox="1">
            <a:spLocks/>
          </p:cNvSpPr>
          <p:nvPr/>
        </p:nvSpPr>
        <p:spPr>
          <a:xfrm>
            <a:off x="4572000" y="992682"/>
            <a:ext cx="4520680" cy="3892444"/>
          </a:xfrm>
          <a:prstGeom prst="rect">
            <a:avLst/>
          </a:prstGeom>
          <a:solidFill>
            <a:schemeClr val="accent3">
              <a:lumMod val="75000"/>
            </a:schemeClr>
          </a:solidFill>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2075" indent="0">
              <a:buNone/>
            </a:pPr>
            <a:endParaRPr lang="en-US" sz="2000" b="1" i="1" dirty="0">
              <a:solidFill>
                <a:schemeClr val="bg1"/>
              </a:solidFill>
            </a:endParaRPr>
          </a:p>
          <a:p>
            <a:pPr marL="92075" indent="0">
              <a:buNone/>
            </a:pPr>
            <a:r>
              <a:rPr lang="en-US" sz="2000" b="1" i="1" dirty="0">
                <a:solidFill>
                  <a:schemeClr val="bg1"/>
                </a:solidFill>
              </a:rPr>
              <a:t>Cease the winds from the west.</a:t>
            </a:r>
            <a:endParaRPr lang="en-NZ" sz="2000" b="1" dirty="0">
              <a:solidFill>
                <a:schemeClr val="bg1"/>
              </a:solidFill>
            </a:endParaRPr>
          </a:p>
          <a:p>
            <a:pPr marL="92075" indent="0">
              <a:buNone/>
            </a:pPr>
            <a:r>
              <a:rPr lang="en-US" sz="2000" b="1" i="1" dirty="0">
                <a:solidFill>
                  <a:schemeClr val="bg1"/>
                </a:solidFill>
              </a:rPr>
              <a:t>Cease the winds from the south.</a:t>
            </a:r>
            <a:endParaRPr lang="en-NZ" sz="2000" b="1" dirty="0">
              <a:solidFill>
                <a:schemeClr val="bg1"/>
              </a:solidFill>
            </a:endParaRPr>
          </a:p>
          <a:p>
            <a:pPr marL="92075" indent="0">
              <a:buNone/>
            </a:pPr>
            <a:r>
              <a:rPr lang="en-US" sz="2000" b="1" i="1" dirty="0">
                <a:solidFill>
                  <a:schemeClr val="bg1"/>
                </a:solidFill>
              </a:rPr>
              <a:t>Let the breeze blow over the land.</a:t>
            </a:r>
            <a:endParaRPr lang="en-NZ" sz="2000" b="1" dirty="0">
              <a:solidFill>
                <a:schemeClr val="bg1"/>
              </a:solidFill>
            </a:endParaRPr>
          </a:p>
          <a:p>
            <a:pPr marL="92075" indent="0">
              <a:buNone/>
            </a:pPr>
            <a:r>
              <a:rPr lang="en-US" sz="2000" b="1" i="1" dirty="0">
                <a:solidFill>
                  <a:schemeClr val="bg1"/>
                </a:solidFill>
              </a:rPr>
              <a:t>Let the breeze blow over the ocean.</a:t>
            </a:r>
            <a:endParaRPr lang="en-NZ" sz="2000" b="1" dirty="0">
              <a:solidFill>
                <a:schemeClr val="bg1"/>
              </a:solidFill>
            </a:endParaRPr>
          </a:p>
          <a:p>
            <a:pPr marL="92075" indent="0">
              <a:buNone/>
            </a:pPr>
            <a:r>
              <a:rPr lang="en-US" sz="2000" b="1" i="1" dirty="0">
                <a:solidFill>
                  <a:schemeClr val="bg1"/>
                </a:solidFill>
              </a:rPr>
              <a:t>Let the red-tipped dawn come with a sharpened air.</a:t>
            </a:r>
            <a:endParaRPr lang="en-NZ" sz="2000" b="1" dirty="0">
              <a:solidFill>
                <a:schemeClr val="bg1"/>
              </a:solidFill>
            </a:endParaRPr>
          </a:p>
          <a:p>
            <a:pPr marL="92075" indent="0">
              <a:buNone/>
            </a:pPr>
            <a:r>
              <a:rPr lang="en-US" sz="2000" b="1" i="1" dirty="0">
                <a:solidFill>
                  <a:schemeClr val="bg1"/>
                </a:solidFill>
              </a:rPr>
              <a:t>A touch of frost, a promise of glorious day.</a:t>
            </a:r>
            <a:endParaRPr lang="en-NZ" sz="2000" b="1" dirty="0">
              <a:solidFill>
                <a:schemeClr val="bg1"/>
              </a:solidFill>
            </a:endParaRPr>
          </a:p>
          <a:p>
            <a:pPr marL="0" indent="0">
              <a:buNone/>
            </a:pPr>
            <a:endParaRPr lang="en-NZ" sz="2000" dirty="0"/>
          </a:p>
        </p:txBody>
      </p:sp>
    </p:spTree>
    <p:extLst>
      <p:ext uri="{BB962C8B-B14F-4D97-AF65-F5344CB8AC3E}">
        <p14:creationId xmlns:p14="http://schemas.microsoft.com/office/powerpoint/2010/main" val="4085904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6CE1-89C7-E441-ABC2-8C1A6D98A1AA}"/>
              </a:ext>
            </a:extLst>
          </p:cNvPr>
          <p:cNvSpPr>
            <a:spLocks noGrp="1"/>
          </p:cNvSpPr>
          <p:nvPr>
            <p:ph type="title"/>
          </p:nvPr>
        </p:nvSpPr>
        <p:spPr>
          <a:xfrm>
            <a:off x="46042" y="206375"/>
            <a:ext cx="8229600" cy="857250"/>
          </a:xfrm>
        </p:spPr>
        <p:txBody>
          <a:bodyPr/>
          <a:lstStyle/>
          <a:p>
            <a:r>
              <a:rPr lang="en-US" sz="3200" dirty="0" err="1"/>
              <a:t>Waiata</a:t>
            </a:r>
            <a:endParaRPr lang="en-US" sz="3200" dirty="0"/>
          </a:p>
        </p:txBody>
      </p:sp>
      <p:pic>
        <p:nvPicPr>
          <p:cNvPr id="4" name="waiata2.mp3">
            <a:hlinkClick r:id="" action="ppaction://media"/>
            <a:extLst>
              <a:ext uri="{FF2B5EF4-FFF2-40B4-BE49-F238E27FC236}">
                <a16:creationId xmlns:a16="http://schemas.microsoft.com/office/drawing/2014/main" id="{6707A7A1-FC00-C74B-AC77-FEFE6B144E85}"/>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938605" y="236325"/>
            <a:ext cx="609600" cy="609600"/>
          </a:xfrm>
        </p:spPr>
      </p:pic>
      <p:sp>
        <p:nvSpPr>
          <p:cNvPr id="8" name="Content Placeholder 2">
            <a:extLst>
              <a:ext uri="{FF2B5EF4-FFF2-40B4-BE49-F238E27FC236}">
                <a16:creationId xmlns:a16="http://schemas.microsoft.com/office/drawing/2014/main" id="{48CB205B-FA36-46D8-88DE-2D0C0554069F}"/>
              </a:ext>
            </a:extLst>
          </p:cNvPr>
          <p:cNvSpPr txBox="1">
            <a:spLocks/>
          </p:cNvSpPr>
          <p:nvPr/>
        </p:nvSpPr>
        <p:spPr>
          <a:xfrm>
            <a:off x="457199" y="1200150"/>
            <a:ext cx="3760237" cy="301728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800"/>
              <a:t>Tō tatou waka</a:t>
            </a:r>
          </a:p>
          <a:p>
            <a:pPr marL="0" indent="0">
              <a:buFont typeface="Arial" charset="0"/>
              <a:buNone/>
            </a:pPr>
            <a:r>
              <a:rPr lang="en-US" sz="2800"/>
              <a:t>Ko te rangimārie</a:t>
            </a:r>
          </a:p>
          <a:p>
            <a:pPr marL="0" indent="0">
              <a:buFont typeface="Arial" charset="0"/>
              <a:buNone/>
            </a:pPr>
            <a:r>
              <a:rPr lang="en-US" sz="2800"/>
              <a:t>Ngā hoe o runga</a:t>
            </a:r>
          </a:p>
          <a:p>
            <a:pPr marL="0" indent="0">
              <a:buFont typeface="Arial" charset="0"/>
              <a:buNone/>
            </a:pPr>
            <a:r>
              <a:rPr lang="en-US" sz="2800"/>
              <a:t>Ko te puna o te aroha</a:t>
            </a:r>
          </a:p>
          <a:p>
            <a:pPr marL="0" indent="0" defTabSz="914400" eaLnBrk="1" fontAlgn="auto" hangingPunct="1">
              <a:spcBef>
                <a:spcPts val="0"/>
              </a:spcBef>
              <a:spcAft>
                <a:spcPts val="0"/>
              </a:spcAft>
              <a:buFont typeface="Arial" charset="0"/>
              <a:buNone/>
              <a:defRPr/>
            </a:pPr>
            <a:r>
              <a:rPr lang="en-US" sz="2800"/>
              <a:t>Ko te puna o te aroha</a:t>
            </a:r>
          </a:p>
          <a:p>
            <a:endParaRPr lang="en-NZ" dirty="0"/>
          </a:p>
        </p:txBody>
      </p:sp>
      <p:sp>
        <p:nvSpPr>
          <p:cNvPr id="9" name="Content Placeholder 2">
            <a:extLst>
              <a:ext uri="{FF2B5EF4-FFF2-40B4-BE49-F238E27FC236}">
                <a16:creationId xmlns:a16="http://schemas.microsoft.com/office/drawing/2014/main" id="{FAB01F0B-99BE-4069-848E-81A62C92D5A6}"/>
              </a:ext>
            </a:extLst>
          </p:cNvPr>
          <p:cNvSpPr txBox="1">
            <a:spLocks/>
          </p:cNvSpPr>
          <p:nvPr/>
        </p:nvSpPr>
        <p:spPr>
          <a:xfrm>
            <a:off x="4572000" y="1283737"/>
            <a:ext cx="4114800" cy="301728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4638" indent="0">
              <a:buNone/>
            </a:pPr>
            <a:r>
              <a:rPr lang="en-US" sz="2800" dirty="0"/>
              <a:t>Our vehicle of</a:t>
            </a:r>
          </a:p>
          <a:p>
            <a:pPr marL="274638" indent="0">
              <a:buNone/>
            </a:pPr>
            <a:r>
              <a:rPr lang="en-US" sz="2800" dirty="0"/>
              <a:t>peace paddles upon</a:t>
            </a:r>
          </a:p>
          <a:p>
            <a:pPr marL="274638" indent="0">
              <a:buNone/>
            </a:pPr>
            <a:r>
              <a:rPr lang="en-US" sz="2800" dirty="0"/>
              <a:t>the wellspring of love</a:t>
            </a:r>
          </a:p>
          <a:p>
            <a:pPr marL="274638" lvl="0" indent="0" defTabSz="914400" eaLnBrk="1" fontAlgn="auto" hangingPunct="1">
              <a:spcBef>
                <a:spcPts val="0"/>
              </a:spcBef>
              <a:spcAft>
                <a:spcPts val="0"/>
              </a:spcAft>
              <a:buNone/>
              <a:defRPr/>
            </a:pPr>
            <a:r>
              <a:rPr lang="en-US" sz="2800" dirty="0"/>
              <a:t>the wellspring of love</a:t>
            </a:r>
          </a:p>
          <a:p>
            <a:endParaRPr lang="en-NZ" dirty="0"/>
          </a:p>
        </p:txBody>
      </p:sp>
    </p:spTree>
    <p:extLst>
      <p:ext uri="{BB962C8B-B14F-4D97-AF65-F5344CB8AC3E}">
        <p14:creationId xmlns:p14="http://schemas.microsoft.com/office/powerpoint/2010/main" val="124290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9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59AF-4F44-CC4C-8575-1978BEC0F123}"/>
              </a:ext>
            </a:extLst>
          </p:cNvPr>
          <p:cNvSpPr>
            <a:spLocks noGrp="1"/>
          </p:cNvSpPr>
          <p:nvPr>
            <p:ph type="title"/>
          </p:nvPr>
        </p:nvSpPr>
        <p:spPr>
          <a:xfrm>
            <a:off x="491490" y="273843"/>
            <a:ext cx="3840085" cy="1269596"/>
          </a:xfrm>
        </p:spPr>
        <p:txBody>
          <a:bodyPr>
            <a:normAutofit/>
          </a:bodyPr>
          <a:lstStyle/>
          <a:p>
            <a:r>
              <a:rPr lang="en-US" sz="3200" dirty="0"/>
              <a:t>Day plan</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173736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B6277C8-AB68-4541-AF9C-9517ECBA6569}"/>
              </a:ext>
            </a:extLst>
          </p:cNvPr>
          <p:cNvSpPr>
            <a:spLocks noGrp="1"/>
          </p:cNvSpPr>
          <p:nvPr>
            <p:ph idx="1"/>
          </p:nvPr>
        </p:nvSpPr>
        <p:spPr>
          <a:xfrm>
            <a:off x="491490" y="1931275"/>
            <a:ext cx="4876157" cy="2596671"/>
          </a:xfrm>
        </p:spPr>
        <p:txBody>
          <a:bodyPr>
            <a:normAutofit/>
          </a:bodyPr>
          <a:lstStyle/>
          <a:p>
            <a:r>
              <a:rPr lang="en-US" sz="2800" dirty="0"/>
              <a:t>What’s happening today?</a:t>
            </a:r>
          </a:p>
        </p:txBody>
      </p:sp>
      <p:pic>
        <p:nvPicPr>
          <p:cNvPr id="4" name="Picture 3" descr="A picture containing indoor, LEGO&#10;&#10;Description generated with high confidence">
            <a:extLst>
              <a:ext uri="{FF2B5EF4-FFF2-40B4-BE49-F238E27FC236}">
                <a16:creationId xmlns:a16="http://schemas.microsoft.com/office/drawing/2014/main" id="{4AD38ECB-E55B-4297-BD27-FFB35EA4B17A}"/>
              </a:ext>
            </a:extLst>
          </p:cNvPr>
          <p:cNvPicPr>
            <a:picLocks noChangeAspect="1"/>
          </p:cNvPicPr>
          <p:nvPr/>
        </p:nvPicPr>
        <p:blipFill rotWithShape="1">
          <a:blip r:embed="rId2">
            <a:extLst>
              <a:ext uri="{28A0092B-C50C-407E-A947-70E740481C1C}">
                <a14:useLocalDpi xmlns:a14="http://schemas.microsoft.com/office/drawing/2010/main"/>
              </a:ext>
            </a:extLst>
          </a:blip>
          <a:srcRect l="1360" r="18551" b="-1"/>
          <a:stretch/>
        </p:blipFill>
        <p:spPr>
          <a:xfrm>
            <a:off x="5462649" y="10"/>
            <a:ext cx="3681349" cy="437138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631025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79" y="288671"/>
            <a:ext cx="9135036" cy="590102"/>
          </a:xfrm>
        </p:spPr>
        <p:txBody>
          <a:bodyPr/>
          <a:lstStyle/>
          <a:p>
            <a:r>
              <a:rPr lang="en-NZ" sz="3200" b="1" dirty="0"/>
              <a:t>Session outcomes</a:t>
            </a:r>
          </a:p>
        </p:txBody>
      </p:sp>
      <p:sp>
        <p:nvSpPr>
          <p:cNvPr id="3" name="Content Placeholder 2"/>
          <p:cNvSpPr>
            <a:spLocks noGrp="1"/>
          </p:cNvSpPr>
          <p:nvPr>
            <p:ph idx="1"/>
          </p:nvPr>
        </p:nvSpPr>
        <p:spPr>
          <a:xfrm>
            <a:off x="777239" y="878773"/>
            <a:ext cx="8339418" cy="3823855"/>
          </a:xfrm>
        </p:spPr>
        <p:txBody>
          <a:bodyPr>
            <a:normAutofit/>
          </a:bodyPr>
          <a:lstStyle/>
          <a:p>
            <a:pPr marL="630238" lvl="0" indent="-630238">
              <a:lnSpc>
                <a:spcPct val="150000"/>
              </a:lnSpc>
              <a:spcBef>
                <a:spcPts val="0"/>
              </a:spcBef>
              <a:spcAft>
                <a:spcPts val="0"/>
              </a:spcAft>
              <a:buBlip>
                <a:blip r:embed="rId3">
                  <a:extLst>
                    <a:ext uri="{837473B0-CC2E-450A-ABE3-18F120FF3D39}">
                      <a1611:picAttrSrcUrl xmlns:a1611="http://schemas.microsoft.com/office/drawing/2016/11/main" r:id="rId4"/>
                    </a:ext>
                  </a:extLst>
                </a:blip>
              </a:buBlip>
              <a:tabLst>
                <a:tab pos="630238" algn="l"/>
              </a:tabLst>
            </a:pPr>
            <a:r>
              <a:rPr lang="en-AU" sz="2800" dirty="0"/>
              <a:t>Role of the facilitator in assessment of/for/as learning</a:t>
            </a:r>
          </a:p>
          <a:p>
            <a:pPr marL="630238" lvl="0" indent="-630238">
              <a:lnSpc>
                <a:spcPct val="150000"/>
              </a:lnSpc>
              <a:spcBef>
                <a:spcPts val="0"/>
              </a:spcBef>
              <a:spcAft>
                <a:spcPts val="0"/>
              </a:spcAft>
              <a:buBlip>
                <a:blip r:embed="rId3">
                  <a:extLst>
                    <a:ext uri="{837473B0-CC2E-450A-ABE3-18F120FF3D39}">
                      <a1611:picAttrSrcUrl xmlns:a1611="http://schemas.microsoft.com/office/drawing/2016/11/main" r:id="rId4"/>
                    </a:ext>
                  </a:extLst>
                </a:blip>
              </a:buBlip>
              <a:tabLst>
                <a:tab pos="630238" algn="l"/>
              </a:tabLst>
            </a:pPr>
            <a:r>
              <a:rPr lang="en-AU" sz="2800" dirty="0"/>
              <a:t>Participated in an assessment activity</a:t>
            </a:r>
          </a:p>
          <a:p>
            <a:pPr marL="630238" lvl="0" indent="-630238">
              <a:lnSpc>
                <a:spcPct val="150000"/>
              </a:lnSpc>
              <a:spcBef>
                <a:spcPts val="0"/>
              </a:spcBef>
              <a:spcAft>
                <a:spcPts val="0"/>
              </a:spcAft>
              <a:buBlip>
                <a:blip r:embed="rId3">
                  <a:extLst>
                    <a:ext uri="{837473B0-CC2E-450A-ABE3-18F120FF3D39}">
                      <a1611:picAttrSrcUrl xmlns:a1611="http://schemas.microsoft.com/office/drawing/2016/11/main" r:id="rId4"/>
                    </a:ext>
                  </a:extLst>
                </a:blip>
              </a:buBlip>
              <a:tabLst>
                <a:tab pos="630238" algn="l"/>
              </a:tabLst>
            </a:pPr>
            <a:r>
              <a:rPr lang="en-AU" sz="2800" dirty="0"/>
              <a:t>Identified </a:t>
            </a:r>
            <a:r>
              <a:rPr lang="en-NZ" sz="2800" dirty="0"/>
              <a:t>and analysed basic principles of sound assessment</a:t>
            </a:r>
            <a:endParaRPr lang="en-AU" sz="2800" dirty="0"/>
          </a:p>
          <a:p>
            <a:pPr marL="0" lvl="0" indent="0" defTabSz="806450">
              <a:buNone/>
              <a:tabLst>
                <a:tab pos="903288" algn="l"/>
              </a:tabLst>
            </a:pPr>
            <a:r>
              <a:rPr lang="en-NZ" sz="2800"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375"/>
            <a:ext cx="9144000" cy="857250"/>
          </a:xfrm>
        </p:spPr>
        <p:txBody>
          <a:bodyPr/>
          <a:lstStyle/>
          <a:p>
            <a:r>
              <a:rPr lang="en-NZ" sz="3200" b="1" dirty="0"/>
              <a:t>Why is Assessment so Critical …</a:t>
            </a:r>
          </a:p>
        </p:txBody>
      </p:sp>
      <p:sp>
        <p:nvSpPr>
          <p:cNvPr id="6" name="Content Placeholder 2"/>
          <p:cNvSpPr txBox="1">
            <a:spLocks/>
          </p:cNvSpPr>
          <p:nvPr/>
        </p:nvSpPr>
        <p:spPr>
          <a:xfrm>
            <a:off x="855022" y="935213"/>
            <a:ext cx="7552707" cy="3292403"/>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buFontTx/>
              <a:buNone/>
            </a:pPr>
            <a:r>
              <a:rPr lang="en-NZ" sz="2400" i="1" dirty="0"/>
              <a:t>“… assessment is the engine which drives student learning …”</a:t>
            </a:r>
          </a:p>
          <a:p>
            <a:pPr algn="ctr" eaLnBrk="1" hangingPunct="1">
              <a:buFontTx/>
              <a:buNone/>
            </a:pPr>
            <a:endParaRPr lang="en-NZ" sz="2400" i="1" dirty="0"/>
          </a:p>
          <a:p>
            <a:pPr algn="ctr" eaLnBrk="1" hangingPunct="1">
              <a:buFontTx/>
              <a:buNone/>
            </a:pPr>
            <a:r>
              <a:rPr lang="en-NZ" sz="2400" i="1" dirty="0"/>
              <a:t>“… assessment and feedback are strongly linked to student retention...”</a:t>
            </a:r>
          </a:p>
          <a:p>
            <a:pPr algn="ctr" eaLnBrk="1" hangingPunct="1">
              <a:buFontTx/>
              <a:buNone/>
            </a:pPr>
            <a:endParaRPr lang="en-NZ" sz="2400" i="1" dirty="0"/>
          </a:p>
          <a:p>
            <a:pPr algn="ctr" eaLnBrk="1" hangingPunct="1">
              <a:buFontTx/>
              <a:buNone/>
            </a:pPr>
            <a:r>
              <a:rPr lang="en-NZ" sz="2400" i="1" dirty="0"/>
              <a:t>“Assessment and associated feedback are key factors impacting on student motivation and commitment.”</a:t>
            </a:r>
          </a:p>
          <a:p>
            <a:pPr algn="r" eaLnBrk="1" hangingPunct="1">
              <a:buFontTx/>
              <a:buNone/>
            </a:pPr>
            <a:endParaRPr lang="en-NZ" sz="2100" i="1" dirty="0"/>
          </a:p>
          <a:p>
            <a:pPr algn="ctr" eaLnBrk="1" hangingPunct="1">
              <a:buFontTx/>
              <a:buNone/>
            </a:pPr>
            <a:endParaRPr lang="en-NZ" sz="2100" i="1" dirty="0"/>
          </a:p>
        </p:txBody>
      </p:sp>
      <p:sp>
        <p:nvSpPr>
          <p:cNvPr id="7" name="TextBox 5"/>
          <p:cNvSpPr txBox="1">
            <a:spLocks noChangeArrowheads="1"/>
          </p:cNvSpPr>
          <p:nvPr/>
        </p:nvSpPr>
        <p:spPr bwMode="auto">
          <a:xfrm>
            <a:off x="473912" y="4526579"/>
            <a:ext cx="6295023"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NZ" sz="1400" i="1" dirty="0"/>
              <a:t>Race, P. (2007). Making teaching work. London: Sage Publica</a:t>
            </a:r>
            <a:r>
              <a:rPr lang="en-NZ" sz="1400" dirty="0"/>
              <a:t>tions</a:t>
            </a:r>
            <a:r>
              <a:rPr lang="en-NZ" sz="900" dirty="0"/>
              <a:t>.</a:t>
            </a:r>
          </a:p>
        </p:txBody>
      </p:sp>
    </p:spTree>
    <p:extLst>
      <p:ext uri="{BB962C8B-B14F-4D97-AF65-F5344CB8AC3E}">
        <p14:creationId xmlns:p14="http://schemas.microsoft.com/office/powerpoint/2010/main" val="347108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93271-6124-4B7A-8FA2-BCC37093BF6E}"/>
              </a:ext>
            </a:extLst>
          </p:cNvPr>
          <p:cNvSpPr>
            <a:spLocks noGrp="1"/>
          </p:cNvSpPr>
          <p:nvPr>
            <p:ph type="title"/>
          </p:nvPr>
        </p:nvSpPr>
        <p:spPr/>
        <p:txBody>
          <a:bodyPr/>
          <a:lstStyle/>
          <a:p>
            <a:r>
              <a:rPr lang="en-NZ" sz="3200" dirty="0"/>
              <a:t>Ways of Assessing</a:t>
            </a:r>
          </a:p>
        </p:txBody>
      </p:sp>
      <p:graphicFrame>
        <p:nvGraphicFramePr>
          <p:cNvPr id="6" name="Table 5">
            <a:extLst>
              <a:ext uri="{FF2B5EF4-FFF2-40B4-BE49-F238E27FC236}">
                <a16:creationId xmlns:a16="http://schemas.microsoft.com/office/drawing/2014/main" id="{F6A23147-9527-4ABC-93E2-13723A06EC11}"/>
              </a:ext>
            </a:extLst>
          </p:cNvPr>
          <p:cNvGraphicFramePr>
            <a:graphicFrameLocks noGrp="1"/>
          </p:cNvGraphicFramePr>
          <p:nvPr>
            <p:extLst>
              <p:ext uri="{D42A27DB-BD31-4B8C-83A1-F6EECF244321}">
                <p14:modId xmlns:p14="http://schemas.microsoft.com/office/powerpoint/2010/main" val="560297135"/>
              </p:ext>
            </p:extLst>
          </p:nvPr>
        </p:nvGraphicFramePr>
        <p:xfrm>
          <a:off x="1048871" y="1073422"/>
          <a:ext cx="6497106" cy="1838504"/>
        </p:xfrm>
        <a:graphic>
          <a:graphicData uri="http://schemas.openxmlformats.org/drawingml/2006/table">
            <a:tbl>
              <a:tblPr firstRow="1" bandRow="1">
                <a:tableStyleId>{5C22544A-7EE6-4342-B048-85BDC9FD1C3A}</a:tableStyleId>
              </a:tblPr>
              <a:tblGrid>
                <a:gridCol w="3248553">
                  <a:extLst>
                    <a:ext uri="{9D8B030D-6E8A-4147-A177-3AD203B41FA5}">
                      <a16:colId xmlns:a16="http://schemas.microsoft.com/office/drawing/2014/main" val="3917091171"/>
                    </a:ext>
                  </a:extLst>
                </a:gridCol>
                <a:gridCol w="3248553">
                  <a:extLst>
                    <a:ext uri="{9D8B030D-6E8A-4147-A177-3AD203B41FA5}">
                      <a16:colId xmlns:a16="http://schemas.microsoft.com/office/drawing/2014/main" val="1286155566"/>
                    </a:ext>
                  </a:extLst>
                </a:gridCol>
              </a:tblGrid>
              <a:tr h="854531">
                <a:tc>
                  <a:txBody>
                    <a:bodyPr/>
                    <a:lstStyle/>
                    <a:p>
                      <a:r>
                        <a:rPr lang="en-NZ" sz="2800" dirty="0"/>
                        <a:t>Current ways you assess</a:t>
                      </a:r>
                    </a:p>
                  </a:txBody>
                  <a:tcPr>
                    <a:solidFill>
                      <a:schemeClr val="accent3">
                        <a:lumMod val="75000"/>
                      </a:schemeClr>
                    </a:solidFill>
                  </a:tcPr>
                </a:tc>
                <a:tc>
                  <a:txBody>
                    <a:bodyPr/>
                    <a:lstStyle/>
                    <a:p>
                      <a:r>
                        <a:rPr lang="en-NZ" sz="2800" dirty="0"/>
                        <a:t>New ideas you might consider</a:t>
                      </a:r>
                    </a:p>
                  </a:txBody>
                  <a:tcPr>
                    <a:solidFill>
                      <a:schemeClr val="accent3">
                        <a:lumMod val="50000"/>
                      </a:schemeClr>
                    </a:solidFill>
                  </a:tcPr>
                </a:tc>
                <a:extLst>
                  <a:ext uri="{0D108BD9-81ED-4DB2-BD59-A6C34878D82A}">
                    <a16:rowId xmlns:a16="http://schemas.microsoft.com/office/drawing/2014/main" val="3211116416"/>
                  </a:ext>
                </a:extLst>
              </a:tr>
              <a:tr h="893624">
                <a:tc>
                  <a:txBody>
                    <a:bodyPr/>
                    <a:lstStyle/>
                    <a:p>
                      <a:endParaRPr lang="en-NZ" dirty="0"/>
                    </a:p>
                  </a:txBody>
                  <a:tcPr>
                    <a:solidFill>
                      <a:schemeClr val="accent3">
                        <a:lumMod val="20000"/>
                        <a:lumOff val="80000"/>
                      </a:schemeClr>
                    </a:solidFill>
                  </a:tcPr>
                </a:tc>
                <a:tc>
                  <a:txBody>
                    <a:bodyPr/>
                    <a:lstStyle/>
                    <a:p>
                      <a:endParaRPr lang="en-NZ" dirty="0"/>
                    </a:p>
                  </a:txBody>
                  <a:tcPr>
                    <a:solidFill>
                      <a:schemeClr val="accent3">
                        <a:lumMod val="20000"/>
                        <a:lumOff val="80000"/>
                      </a:schemeClr>
                    </a:solidFill>
                  </a:tcPr>
                </a:tc>
                <a:extLst>
                  <a:ext uri="{0D108BD9-81ED-4DB2-BD59-A6C34878D82A}">
                    <a16:rowId xmlns:a16="http://schemas.microsoft.com/office/drawing/2014/main" val="3512474484"/>
                  </a:ext>
                </a:extLst>
              </a:tr>
            </a:tbl>
          </a:graphicData>
        </a:graphic>
      </p:graphicFrame>
    </p:spTree>
    <p:extLst>
      <p:ext uri="{BB962C8B-B14F-4D97-AF65-F5344CB8AC3E}">
        <p14:creationId xmlns:p14="http://schemas.microsoft.com/office/powerpoint/2010/main" val="791237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CF27033-4406-4A14-8C04-3C53A8ECCA5F}"/>
              </a:ext>
            </a:extLst>
          </p:cNvPr>
          <p:cNvSpPr>
            <a:spLocks noGrp="1"/>
          </p:cNvSpPr>
          <p:nvPr>
            <p:ph type="title"/>
          </p:nvPr>
        </p:nvSpPr>
        <p:spPr bwMode="auto">
          <a:xfrm>
            <a:off x="-1" y="205979"/>
            <a:ext cx="9076623" cy="7584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NZ" altLang="en-US" sz="3200" dirty="0">
                <a:ea typeface="ＭＳ Ｐゴシック" panose="020B0600070205080204" pitchFamily="34" charset="-128"/>
              </a:rPr>
              <a:t>Perspectives on Assessment</a:t>
            </a:r>
          </a:p>
        </p:txBody>
      </p:sp>
      <p:sp>
        <p:nvSpPr>
          <p:cNvPr id="21507" name="Content Placeholder 2">
            <a:extLst>
              <a:ext uri="{FF2B5EF4-FFF2-40B4-BE49-F238E27FC236}">
                <a16:creationId xmlns:a16="http://schemas.microsoft.com/office/drawing/2014/main" id="{43C61629-C139-4545-AB07-962EFC2DA03E}"/>
              </a:ext>
            </a:extLst>
          </p:cNvPr>
          <p:cNvSpPr>
            <a:spLocks noGrp="1"/>
          </p:cNvSpPr>
          <p:nvPr>
            <p:ph idx="1"/>
          </p:nvPr>
        </p:nvSpPr>
        <p:spPr bwMode="auto">
          <a:xfrm>
            <a:off x="2336082" y="1305778"/>
            <a:ext cx="4471835" cy="27195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NZ" altLang="en-US" sz="2800" dirty="0">
                <a:ea typeface="ＭＳ Ｐゴシック" panose="020B0600070205080204" pitchFamily="34" charset="-128"/>
              </a:rPr>
              <a:t>Assessment </a:t>
            </a:r>
            <a:r>
              <a:rPr lang="en-NZ" altLang="en-US" sz="2800" i="1" dirty="0">
                <a:solidFill>
                  <a:srgbClr val="FF0000"/>
                </a:solidFill>
                <a:ea typeface="ＭＳ Ｐゴシック" panose="020B0600070205080204" pitchFamily="34" charset="-128"/>
              </a:rPr>
              <a:t>of</a:t>
            </a:r>
            <a:r>
              <a:rPr lang="en-NZ" altLang="en-US" sz="2800" dirty="0">
                <a:ea typeface="ＭＳ Ｐゴシック" panose="020B0600070205080204" pitchFamily="34" charset="-128"/>
              </a:rPr>
              <a:t> learning</a:t>
            </a:r>
          </a:p>
          <a:p>
            <a:endParaRPr lang="en-NZ" altLang="en-US" sz="2800" dirty="0">
              <a:ea typeface="ＭＳ Ｐゴシック" panose="020B0600070205080204" pitchFamily="34" charset="-128"/>
            </a:endParaRPr>
          </a:p>
          <a:p>
            <a:r>
              <a:rPr lang="en-NZ" altLang="en-US" sz="2800" dirty="0">
                <a:ea typeface="ＭＳ Ｐゴシック" panose="020B0600070205080204" pitchFamily="34" charset="-128"/>
              </a:rPr>
              <a:t>Assessment </a:t>
            </a:r>
            <a:r>
              <a:rPr lang="en-NZ" altLang="en-US" sz="2800" i="1" dirty="0">
                <a:solidFill>
                  <a:srgbClr val="C00000"/>
                </a:solidFill>
                <a:ea typeface="ＭＳ Ｐゴシック" panose="020B0600070205080204" pitchFamily="34" charset="-128"/>
              </a:rPr>
              <a:t>for</a:t>
            </a:r>
            <a:r>
              <a:rPr lang="en-NZ" altLang="en-US" sz="2800" dirty="0">
                <a:solidFill>
                  <a:srgbClr val="C00000"/>
                </a:solidFill>
                <a:ea typeface="ＭＳ Ｐゴシック" panose="020B0600070205080204" pitchFamily="34" charset="-128"/>
              </a:rPr>
              <a:t> </a:t>
            </a:r>
            <a:r>
              <a:rPr lang="en-NZ" altLang="en-US" sz="2800" dirty="0">
                <a:ea typeface="ＭＳ Ｐゴシック" panose="020B0600070205080204" pitchFamily="34" charset="-128"/>
              </a:rPr>
              <a:t>learning</a:t>
            </a:r>
          </a:p>
          <a:p>
            <a:pPr marL="0" indent="0">
              <a:buNone/>
            </a:pPr>
            <a:endParaRPr lang="en-NZ" altLang="en-US" sz="2800" dirty="0">
              <a:ea typeface="ＭＳ Ｐゴシック" panose="020B0600070205080204" pitchFamily="34" charset="-128"/>
            </a:endParaRPr>
          </a:p>
          <a:p>
            <a:r>
              <a:rPr lang="en-NZ" altLang="en-US" sz="2800" dirty="0">
                <a:ea typeface="ＭＳ Ｐゴシック" panose="020B0600070205080204" pitchFamily="34" charset="-128"/>
              </a:rPr>
              <a:t>Assessment </a:t>
            </a:r>
            <a:r>
              <a:rPr lang="en-NZ" altLang="en-US" sz="2800" i="1" dirty="0">
                <a:solidFill>
                  <a:srgbClr val="C00000"/>
                </a:solidFill>
                <a:ea typeface="ＭＳ Ｐゴシック" panose="020B0600070205080204" pitchFamily="34" charset="-128"/>
              </a:rPr>
              <a:t>as</a:t>
            </a:r>
            <a:r>
              <a:rPr lang="en-NZ" altLang="en-US" sz="2800" dirty="0">
                <a:ea typeface="ＭＳ Ｐゴシック" panose="020B0600070205080204" pitchFamily="34" charset="-128"/>
              </a:rPr>
              <a:t> learning</a:t>
            </a:r>
          </a:p>
          <a:p>
            <a:pPr marL="457200" lvl="1" indent="0">
              <a:buNone/>
            </a:pPr>
            <a:endParaRPr lang="en-NZ" altLang="en-US" sz="1800" dirty="0">
              <a:ea typeface="ＭＳ Ｐゴシック" panose="020B0600070205080204" pitchFamily="34" charset="-128"/>
            </a:endParaRPr>
          </a:p>
          <a:p>
            <a:pPr lvl="1"/>
            <a:endParaRPr lang="en-NZ" altLang="en-US" sz="1800" dirty="0">
              <a:ea typeface="ＭＳ Ｐゴシック" panose="020B0600070205080204"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close up of text on a black background&#10;&#10;Description generated with high confidence">
            <a:extLst>
              <a:ext uri="{FF2B5EF4-FFF2-40B4-BE49-F238E27FC236}">
                <a16:creationId xmlns:a16="http://schemas.microsoft.com/office/drawing/2014/main" id="{087510EF-3304-4E5E-81F4-58DE204743F1}"/>
              </a:ext>
            </a:extLst>
          </p:cNvPr>
          <p:cNvPicPr/>
          <p:nvPr/>
        </p:nvPicPr>
        <p:blipFill rotWithShape="1">
          <a:blip r:embed="rId2">
            <a:extLst>
              <a:ext uri="{28A0092B-C50C-407E-A947-70E740481C1C}">
                <a14:useLocalDpi xmlns:a14="http://schemas.microsoft.com/office/drawing/2010/main" val="0"/>
              </a:ext>
            </a:extLst>
          </a:blip>
          <a:srcRect t="12545" b="14403"/>
          <a:stretch/>
        </p:blipFill>
        <p:spPr bwMode="auto">
          <a:xfrm>
            <a:off x="502275" y="399244"/>
            <a:ext cx="8345511" cy="4468969"/>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2788648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intec">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9234bc5-676d-41d9-98cb-eac5cd0817fe">
      <Value>1</Value>
    </TaxCatchAll>
    <e5907546988c4e8c9baabef7a7152e87 xmlns="f9234bc5-676d-41d9-98cb-eac5cd0817fe">
      <Terms xmlns="http://schemas.microsoft.com/office/infopath/2007/PartnerControls">
        <TermInfo xmlns="http://schemas.microsoft.com/office/infopath/2007/PartnerControls">
          <TermName xmlns="http://schemas.microsoft.com/office/infopath/2007/PartnerControls">Document</TermName>
          <TermId xmlns="http://schemas.microsoft.com/office/infopath/2007/PartnerControls">2bc295bf-0bf1-44d1-9b2a-e81c04385a3a</TermId>
        </TermInfo>
      </Terms>
    </e5907546988c4e8c9baabef7a7152e87>
    <ModifiedByJobTitle xmlns="F9234BC5-676D-41D9-98CB-EAC5CD0817F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223C1E2F6BEE548834DBE54F9CF129F" ma:contentTypeVersion="31" ma:contentTypeDescription="Create a new document." ma:contentTypeScope="" ma:versionID="004b62eee19b5cf6fc8975b46ede9396">
  <xsd:schema xmlns:xsd="http://www.w3.org/2001/XMLSchema" xmlns:xs="http://www.w3.org/2001/XMLSchema" xmlns:p="http://schemas.microsoft.com/office/2006/metadata/properties" xmlns:ns2="F9234BC5-676D-41D9-98CB-EAC5CD0817FE" xmlns:ns3="f9234bc5-676d-41d9-98cb-eac5cd0817fe" xmlns:ns4="5f38495e-07f6-4a32-8a89-75bd70548eac" xmlns:ns5="3d2f7b84-0b8c-49c0-b404-3407b37ad20a" targetNamespace="http://schemas.microsoft.com/office/2006/metadata/properties" ma:root="true" ma:fieldsID="847dd3f8c01a0e55dba0a14c2db1c3a7" ns2:_="" ns3:_="" ns4:_="" ns5:_="">
    <xsd:import namespace="F9234BC5-676D-41D9-98CB-EAC5CD0817FE"/>
    <xsd:import namespace="f9234bc5-676d-41d9-98cb-eac5cd0817fe"/>
    <xsd:import namespace="5f38495e-07f6-4a32-8a89-75bd70548eac"/>
    <xsd:import namespace="3d2f7b84-0b8c-49c0-b404-3407b37ad20a"/>
    <xsd:element name="properties">
      <xsd:complexType>
        <xsd:sequence>
          <xsd:element name="documentManagement">
            <xsd:complexType>
              <xsd:all>
                <xsd:element ref="ns2:ModifiedByJobTitle" minOccurs="0"/>
                <xsd:element ref="ns3:e5907546988c4e8c9baabef7a7152e87" minOccurs="0"/>
                <xsd:element ref="ns3:TaxCatchAll" minOccurs="0"/>
                <xsd:element ref="ns3:TaxCatchAllLabel" minOccurs="0"/>
                <xsd:element ref="ns4:SharedWithUsers" minOccurs="0"/>
                <xsd:element ref="ns4:SharingHintHash" minOccurs="0"/>
                <xsd:element ref="ns4:SharedWithDetails" minOccurs="0"/>
                <xsd:element ref="ns4:LastSharedByUser" minOccurs="0"/>
                <xsd:element ref="ns4:LastSharedByTime" minOccurs="0"/>
                <xsd:element ref="ns5:MediaServiceMetadata" minOccurs="0"/>
                <xsd:element ref="ns5:MediaServiceFastMetadata" minOccurs="0"/>
                <xsd:element ref="ns5:MediaServiceAutoTags" minOccurs="0"/>
                <xsd:element ref="ns5:MediaServiceDateTaken" minOccurs="0"/>
                <xsd:element ref="ns5:MediaServiceLocation" minOccurs="0"/>
                <xsd:element ref="ns5:MediaServiceOCR" minOccurs="0"/>
                <xsd:element ref="ns5:MediaServiceEventHashCode" minOccurs="0"/>
                <xsd:element ref="ns5: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234BC5-676D-41D9-98CB-EAC5CD0817FE" elementFormDefault="qualified">
    <xsd:import namespace="http://schemas.microsoft.com/office/2006/documentManagement/types"/>
    <xsd:import namespace="http://schemas.microsoft.com/office/infopath/2007/PartnerControls"/>
    <xsd:element name="ModifiedByJobTitle" ma:index="8" nillable="true" ma:displayName="ModifiedByJobTitle" ma:internalName="ModifiedByJobTitl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234bc5-676d-41d9-98cb-eac5cd0817fe" elementFormDefault="qualified">
    <xsd:import namespace="http://schemas.microsoft.com/office/2006/documentManagement/types"/>
    <xsd:import namespace="http://schemas.microsoft.com/office/infopath/2007/PartnerControls"/>
    <xsd:element name="e5907546988c4e8c9baabef7a7152e87" ma:index="9" nillable="true" ma:taxonomy="true" ma:internalName="e5907546988c4e8c9baabef7a7152e87" ma:taxonomyFieldName="Classified" ma:displayName="Classified" ma:readOnly="false" ma:default="1;#Document|2bc295bf-0bf1-44d1-9b2a-e81c04385a3a" ma:fieldId="{e5907546-988c-4e8c-9baa-bef7a7152e87}" ma:sspId="320c34e5-3de5-4711-b8de-78f3088d3d03" ma:termSetId="ec34cdfc-97bc-4c18-8bbe-bf211122e52c"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ad89f02a-c897-4dec-a134-c0ab831a102f}" ma:internalName="TaxCatchAll" ma:showField="CatchAllData" ma:web="5f38495e-07f6-4a32-8a89-75bd70548eac">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ad89f02a-c897-4dec-a134-c0ab831a102f}" ma:internalName="TaxCatchAllLabel" ma:readOnly="true" ma:showField="CatchAllDataLabel" ma:web="5f38495e-07f6-4a32-8a89-75bd70548ea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f38495e-07f6-4a32-8a89-75bd70548ea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4" nillable="true" ma:displayName="Sharing Hint Hash" ma:internalName="SharingHintHash" ma:readOnly="true">
      <xsd:simpleType>
        <xsd:restriction base="dms:Text"/>
      </xsd:simpleType>
    </xsd:element>
    <xsd:element name="SharedWithDetails" ma:index="15" nillable="true" ma:displayName="Shared With Details" ma:description="" ma:internalName="SharedWithDetails" ma:readOnly="true">
      <xsd:simpleType>
        <xsd:restriction base="dms:Note">
          <xsd:maxLength value="255"/>
        </xsd:restriction>
      </xsd:simpleType>
    </xsd:element>
    <xsd:element name="LastSharedByUser" ma:index="16" nillable="true" ma:displayName="Last Shared By User" ma:description="" ma:internalName="LastSharedByUser" ma:readOnly="true">
      <xsd:simpleType>
        <xsd:restriction base="dms:Note">
          <xsd:maxLength value="255"/>
        </xsd:restriction>
      </xsd:simpleType>
    </xsd:element>
    <xsd:element name="LastSharedByTime" ma:index="17"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d2f7b84-0b8c-49c0-b404-3407b37ad20a" elementFormDefault="qualified">
    <xsd:import namespace="http://schemas.microsoft.com/office/2006/documentManagement/types"/>
    <xsd:import namespace="http://schemas.microsoft.com/office/infopath/2007/PartnerControls"/>
    <xsd:element name="MediaServiceMetadata" ma:index="18" nillable="true" ma:displayName="MediaServiceMetadata" ma:description="" ma:hidden="true" ma:internalName="MediaServiceMetadata" ma:readOnly="true">
      <xsd:simpleType>
        <xsd:restriction base="dms:Note"/>
      </xsd:simpleType>
    </xsd:element>
    <xsd:element name="MediaServiceFastMetadata" ma:index="19" nillable="true" ma:displayName="MediaServiceFastMetadata" ma:description="" ma:hidden="true" ma:internalName="MediaServiceFastMetadata" ma:readOnly="true">
      <xsd:simpleType>
        <xsd:restriction base="dms:Note"/>
      </xsd:simpleType>
    </xsd:element>
    <xsd:element name="MediaServiceAutoTags" ma:index="20" nillable="true" ma:displayName="MediaServiceAutoTags" ma:description="" ma:internalName="MediaServiceAutoTags" ma:readOnly="true">
      <xsd:simpleType>
        <xsd:restriction base="dms:Text"/>
      </xsd:simpleType>
    </xsd:element>
    <xsd:element name="MediaServiceDateTaken" ma:index="21" nillable="true" ma:displayName="MediaServiceDateTaken" ma:description="" ma:hidden="true" ma:internalName="MediaServiceDateTaken" ma:readOnly="true">
      <xsd:simpleType>
        <xsd:restriction base="dms:Text"/>
      </xsd:simpleType>
    </xsd:element>
    <xsd:element name="MediaServiceLocation" ma:index="22" nillable="true" ma:displayName="MediaServiceLocation" ma:description="" ma:internalName="MediaServiceLocation" ma:readOnly="true">
      <xsd:simpleType>
        <xsd:restriction base="dms:Text"/>
      </xsd:simpleType>
    </xsd:element>
    <xsd:element name="MediaServiceOCR" ma:index="23" nillable="true" ma:displayName="MediaServiceOCR" ma:internalName="MediaServiceOCR" ma:readOnly="true">
      <xsd:simpleType>
        <xsd:restriction base="dms:Note">
          <xsd:maxLength value="255"/>
        </xsd:restriction>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GenerationTime" ma:index="2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4A0F479F-80BA-42F7-A080-013BD42CE5F3}">
  <ds:schemaRefs>
    <ds:schemaRef ds:uri="http://schemas.microsoft.com/sharepoint/v3/contenttype/forms"/>
  </ds:schemaRefs>
</ds:datastoreItem>
</file>

<file path=customXml/itemProps2.xml><?xml version="1.0" encoding="utf-8"?>
<ds:datastoreItem xmlns:ds="http://schemas.openxmlformats.org/officeDocument/2006/customXml" ds:itemID="{4F34BAF1-CE45-4A14-91F8-62E6BAF9EB3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f38495e-07f6-4a32-8a89-75bd70548eac"/>
    <ds:schemaRef ds:uri="F9234BC5-676D-41D9-98CB-EAC5CD0817FE"/>
    <ds:schemaRef ds:uri="http://purl.org/dc/elements/1.1/"/>
    <ds:schemaRef ds:uri="http://schemas.microsoft.com/office/2006/metadata/properties"/>
    <ds:schemaRef ds:uri="3d2f7b84-0b8c-49c0-b404-3407b37ad20a"/>
    <ds:schemaRef ds:uri="f9234bc5-676d-41d9-98cb-eac5cd0817fe"/>
    <ds:schemaRef ds:uri="http://www.w3.org/XML/1998/namespace"/>
    <ds:schemaRef ds:uri="http://purl.org/dc/dcmitype/"/>
  </ds:schemaRefs>
</ds:datastoreItem>
</file>

<file path=customXml/itemProps3.xml><?xml version="1.0" encoding="utf-8"?>
<ds:datastoreItem xmlns:ds="http://schemas.openxmlformats.org/officeDocument/2006/customXml" ds:itemID="{750792D8-686A-405C-B3DA-BA601EEEB8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234BC5-676D-41D9-98CB-EAC5CD0817FE"/>
    <ds:schemaRef ds:uri="f9234bc5-676d-41d9-98cb-eac5cd0817fe"/>
    <ds:schemaRef ds:uri="5f38495e-07f6-4a32-8a89-75bd70548eac"/>
    <ds:schemaRef ds:uri="3d2f7b84-0b8c-49c0-b404-3407b37ad2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5947DAE-98F3-4E63-91AB-63FBAD55F5A6}">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198</TotalTime>
  <Words>915</Words>
  <Application>Microsoft Office PowerPoint</Application>
  <PresentationFormat>On-screen Show (16:9)</PresentationFormat>
  <Paragraphs>138</Paragraphs>
  <Slides>18</Slides>
  <Notes>14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MS PGothic</vt:lpstr>
      <vt:lpstr>Arial</vt:lpstr>
      <vt:lpstr>Arial Black</vt:lpstr>
      <vt:lpstr>Calibri</vt:lpstr>
      <vt:lpstr>Comic Sans MS</vt:lpstr>
      <vt:lpstr>Office Theme</vt:lpstr>
      <vt:lpstr>Module Two  Session 2 </vt:lpstr>
      <vt:lpstr>Karakia Timatanga </vt:lpstr>
      <vt:lpstr>Waiata</vt:lpstr>
      <vt:lpstr>Day plan</vt:lpstr>
      <vt:lpstr>Session outcomes</vt:lpstr>
      <vt:lpstr>Why is Assessment so Critical …</vt:lpstr>
      <vt:lpstr>Ways of Assessing</vt:lpstr>
      <vt:lpstr>Perspectives on Assessment</vt:lpstr>
      <vt:lpstr>PowerPoint Presentation</vt:lpstr>
      <vt:lpstr>PowerPoint Presentation</vt:lpstr>
      <vt:lpstr>PowerPoint Presentation</vt:lpstr>
      <vt:lpstr> What was wrong with the assessment? </vt:lpstr>
      <vt:lpstr>Principles of Sound Assessment according to Phil Race….. </vt:lpstr>
      <vt:lpstr>Principles of sound assessment</vt:lpstr>
      <vt:lpstr>An example of a good assessment?</vt:lpstr>
      <vt:lpstr>Points to ponder …</vt:lpstr>
      <vt:lpstr>Review</vt:lpstr>
      <vt:lpstr>Karakia Whakamutanga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Two  Session 2 </dc:title>
  <dc:creator>Jacqui James</dc:creator>
  <cp:lastModifiedBy>Jacqui James</cp:lastModifiedBy>
  <cp:revision>14</cp:revision>
  <dcterms:created xsi:type="dcterms:W3CDTF">2019-05-24T05:28:21Z</dcterms:created>
  <dcterms:modified xsi:type="dcterms:W3CDTF">2019-06-12T02:59:56Z</dcterms:modified>
</cp:coreProperties>
</file>