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7"/>
  </p:notesMasterIdLst>
  <p:handoutMasterIdLst>
    <p:handoutMasterId r:id="rId28"/>
  </p:handoutMasterIdLst>
  <p:sldIdLst>
    <p:sldId id="357" r:id="rId6"/>
    <p:sldId id="260" r:id="rId7"/>
    <p:sldId id="384" r:id="rId8"/>
    <p:sldId id="282" r:id="rId9"/>
    <p:sldId id="303" r:id="rId10"/>
    <p:sldId id="366" r:id="rId11"/>
    <p:sldId id="374" r:id="rId12"/>
    <p:sldId id="375" r:id="rId13"/>
    <p:sldId id="376" r:id="rId14"/>
    <p:sldId id="381" r:id="rId15"/>
    <p:sldId id="259" r:id="rId16"/>
    <p:sldId id="285" r:id="rId17"/>
    <p:sldId id="266" r:id="rId18"/>
    <p:sldId id="382" r:id="rId19"/>
    <p:sldId id="378" r:id="rId20"/>
    <p:sldId id="379" r:id="rId21"/>
    <p:sldId id="377" r:id="rId22"/>
    <p:sldId id="380" r:id="rId23"/>
    <p:sldId id="383" r:id="rId24"/>
    <p:sldId id="267" r:id="rId25"/>
    <p:sldId id="385" r:id="rId2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Default Section" id="{6D6FB8D3-73BA-475E-AE9F-96A40AC11D41}">
          <p14:sldIdLst>
            <p14:sldId id="357"/>
            <p14:sldId id="260"/>
            <p14:sldId id="384"/>
            <p14:sldId id="282"/>
            <p14:sldId id="303"/>
            <p14:sldId id="366"/>
            <p14:sldId id="374"/>
            <p14:sldId id="375"/>
            <p14:sldId id="376"/>
            <p14:sldId id="381"/>
            <p14:sldId id="259"/>
            <p14:sldId id="285"/>
            <p14:sldId id="266"/>
            <p14:sldId id="382"/>
            <p14:sldId id="378"/>
            <p14:sldId id="379"/>
            <p14:sldId id="377"/>
            <p14:sldId id="380"/>
            <p14:sldId id="383"/>
            <p14:sldId id="267"/>
            <p14:sldId id="385"/>
          </p14:sldIdLst>
        </p14:section>
        <p14:section name="Untitled Section" id="{12035880-BD6B-4222-8920-DC05272639DE}">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i James" initials="JJ" lastIdx="1" clrIdx="0">
    <p:extLst>
      <p:ext uri="{19B8F6BF-5375-455C-9EA6-DF929625EA0E}">
        <p15:presenceInfo xmlns:p15="http://schemas.microsoft.com/office/powerpoint/2012/main" userId="S-1-5-21-3896796770-2123762556-1375751279-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75" autoAdjust="0"/>
    <p:restoredTop sz="75462" autoAdjust="0"/>
  </p:normalViewPr>
  <p:slideViewPr>
    <p:cSldViewPr snapToGrid="0" snapToObjects="1">
      <p:cViewPr varScale="1">
        <p:scale>
          <a:sx n="68" d="100"/>
          <a:sy n="68" d="100"/>
        </p:scale>
        <p:origin x="366" y="66"/>
      </p:cViewPr>
      <p:guideLst>
        <p:guide orient="horz" pos="1620"/>
        <p:guide pos="2880"/>
      </p:guideLst>
    </p:cSldViewPr>
  </p:slideViewPr>
  <p:outlineViewPr>
    <p:cViewPr>
      <p:scale>
        <a:sx n="33" d="100"/>
        <a:sy n="33" d="100"/>
      </p:scale>
      <p:origin x="0" y="-7124"/>
    </p:cViewPr>
  </p:outlineViewPr>
  <p:notesTextViewPr>
    <p:cViewPr>
      <p:scale>
        <a:sx n="100" d="100"/>
        <a:sy n="100" d="100"/>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68464F-2673-4EBF-93D4-88C2255E635D}" type="doc">
      <dgm:prSet loTypeId="urn:microsoft.com/office/officeart/2005/8/layout/process1" loCatId="process" qsTypeId="urn:microsoft.com/office/officeart/2005/8/quickstyle/simple1" qsCatId="simple" csTypeId="urn:microsoft.com/office/officeart/2005/8/colors/accent1_2" csCatId="accent1" phldr="1"/>
      <dgm:spPr/>
    </dgm:pt>
    <dgm:pt modelId="{6F5E9B5C-27FA-4B22-9290-258CC4C99341}">
      <dgm:prSet phldrT="[Text]"/>
      <dgm:spPr/>
      <dgm:t>
        <a:bodyPr/>
        <a:lstStyle/>
        <a:p>
          <a:r>
            <a:rPr lang="en-NZ" dirty="0"/>
            <a:t>Learning and teaching activities designed to meet learning outcomes</a:t>
          </a:r>
        </a:p>
      </dgm:t>
    </dgm:pt>
    <dgm:pt modelId="{AC918E7E-5016-45B8-B0CF-737B597EBD2D}" type="parTrans" cxnId="{51FFC214-31A2-4AE5-AEDD-E2DC69AD14E0}">
      <dgm:prSet/>
      <dgm:spPr/>
      <dgm:t>
        <a:bodyPr/>
        <a:lstStyle/>
        <a:p>
          <a:endParaRPr lang="en-NZ"/>
        </a:p>
      </dgm:t>
    </dgm:pt>
    <dgm:pt modelId="{ECA7F628-1125-44B8-93AC-F37693226674}" type="sibTrans" cxnId="{51FFC214-31A2-4AE5-AEDD-E2DC69AD14E0}">
      <dgm:prSet/>
      <dgm:spPr/>
      <dgm:t>
        <a:bodyPr/>
        <a:lstStyle/>
        <a:p>
          <a:endParaRPr lang="en-NZ"/>
        </a:p>
      </dgm:t>
    </dgm:pt>
    <dgm:pt modelId="{1AFE7A47-B1D5-442C-A532-898B73AD3D4E}">
      <dgm:prSet phldrT="[Text]"/>
      <dgm:spPr/>
      <dgm:t>
        <a:bodyPr/>
        <a:lstStyle/>
        <a:p>
          <a:r>
            <a:rPr lang="en-NZ" dirty="0"/>
            <a:t>Intended Learning Outcomes</a:t>
          </a:r>
        </a:p>
      </dgm:t>
    </dgm:pt>
    <dgm:pt modelId="{A2740E28-E045-473B-AA37-71FF8A4D5306}" type="parTrans" cxnId="{CAA9798E-C95D-4927-9EEA-C4A2A62D7D05}">
      <dgm:prSet/>
      <dgm:spPr/>
      <dgm:t>
        <a:bodyPr/>
        <a:lstStyle/>
        <a:p>
          <a:endParaRPr lang="en-NZ"/>
        </a:p>
      </dgm:t>
    </dgm:pt>
    <dgm:pt modelId="{44DFA95F-F64F-42CD-A27E-D32BABF577E0}" type="sibTrans" cxnId="{CAA9798E-C95D-4927-9EEA-C4A2A62D7D05}">
      <dgm:prSet/>
      <dgm:spPr/>
      <dgm:t>
        <a:bodyPr/>
        <a:lstStyle/>
        <a:p>
          <a:endParaRPr lang="en-NZ"/>
        </a:p>
      </dgm:t>
    </dgm:pt>
    <dgm:pt modelId="{69E61B32-E261-4AB9-92A1-C76C6BFCA284}">
      <dgm:prSet phldrT="[Text]"/>
      <dgm:spPr/>
      <dgm:t>
        <a:bodyPr/>
        <a:lstStyle/>
        <a:p>
          <a:r>
            <a:rPr lang="en-NZ" dirty="0"/>
            <a:t>Assessment methods designed to assess learning outcome </a:t>
          </a:r>
        </a:p>
      </dgm:t>
    </dgm:pt>
    <dgm:pt modelId="{B7E0EB6F-C78E-4050-82D0-06D72AA21C40}" type="parTrans" cxnId="{AC503F88-B9E4-4B58-99ED-7FB9D1CE6038}">
      <dgm:prSet/>
      <dgm:spPr/>
      <dgm:t>
        <a:bodyPr/>
        <a:lstStyle/>
        <a:p>
          <a:endParaRPr lang="en-NZ"/>
        </a:p>
      </dgm:t>
    </dgm:pt>
    <dgm:pt modelId="{493E49B2-7FA4-4CE1-A783-9B4F4248EBF8}" type="sibTrans" cxnId="{AC503F88-B9E4-4B58-99ED-7FB9D1CE6038}">
      <dgm:prSet/>
      <dgm:spPr/>
      <dgm:t>
        <a:bodyPr/>
        <a:lstStyle/>
        <a:p>
          <a:endParaRPr lang="en-NZ"/>
        </a:p>
      </dgm:t>
    </dgm:pt>
    <dgm:pt modelId="{57C2FD5F-6A68-4BDD-BFB3-C1D3DB77E19C}" type="pres">
      <dgm:prSet presAssocID="{F268464F-2673-4EBF-93D4-88C2255E635D}" presName="Name0" presStyleCnt="0">
        <dgm:presLayoutVars>
          <dgm:dir/>
          <dgm:resizeHandles val="exact"/>
        </dgm:presLayoutVars>
      </dgm:prSet>
      <dgm:spPr/>
    </dgm:pt>
    <dgm:pt modelId="{1C893B58-688B-433B-B8F4-1875C26C1415}" type="pres">
      <dgm:prSet presAssocID="{6F5E9B5C-27FA-4B22-9290-258CC4C99341}" presName="node" presStyleLbl="node1" presStyleIdx="0" presStyleCnt="3">
        <dgm:presLayoutVars>
          <dgm:bulletEnabled val="1"/>
        </dgm:presLayoutVars>
      </dgm:prSet>
      <dgm:spPr/>
    </dgm:pt>
    <dgm:pt modelId="{D1393134-7ECE-438B-BA27-DAE91587E74B}" type="pres">
      <dgm:prSet presAssocID="{ECA7F628-1125-44B8-93AC-F37693226674}" presName="sibTrans" presStyleLbl="sibTrans2D1" presStyleIdx="0" presStyleCnt="2"/>
      <dgm:spPr/>
    </dgm:pt>
    <dgm:pt modelId="{2E76AD9C-6291-441F-AC2B-7ACD723728AF}" type="pres">
      <dgm:prSet presAssocID="{ECA7F628-1125-44B8-93AC-F37693226674}" presName="connectorText" presStyleLbl="sibTrans2D1" presStyleIdx="0" presStyleCnt="2"/>
      <dgm:spPr/>
    </dgm:pt>
    <dgm:pt modelId="{74A8B26F-89EB-4414-911C-323E0486C9BB}" type="pres">
      <dgm:prSet presAssocID="{1AFE7A47-B1D5-442C-A532-898B73AD3D4E}" presName="node" presStyleLbl="node1" presStyleIdx="1" presStyleCnt="3">
        <dgm:presLayoutVars>
          <dgm:bulletEnabled val="1"/>
        </dgm:presLayoutVars>
      </dgm:prSet>
      <dgm:spPr/>
    </dgm:pt>
    <dgm:pt modelId="{4E80D766-6C47-4738-8012-E9BC86E1497A}" type="pres">
      <dgm:prSet presAssocID="{44DFA95F-F64F-42CD-A27E-D32BABF577E0}" presName="sibTrans" presStyleLbl="sibTrans2D1" presStyleIdx="1" presStyleCnt="2" custAng="10800000" custFlipVert="1" custScaleX="136905" custScaleY="95030" custLinFactNeighborX="-33032" custLinFactNeighborY="29748"/>
      <dgm:spPr/>
    </dgm:pt>
    <dgm:pt modelId="{32104199-7686-42DE-B851-F06741F0512D}" type="pres">
      <dgm:prSet presAssocID="{44DFA95F-F64F-42CD-A27E-D32BABF577E0}" presName="connectorText" presStyleLbl="sibTrans2D1" presStyleIdx="1" presStyleCnt="2"/>
      <dgm:spPr/>
    </dgm:pt>
    <dgm:pt modelId="{973753C8-E296-47FF-A480-C60C5D889D47}" type="pres">
      <dgm:prSet presAssocID="{69E61B32-E261-4AB9-92A1-C76C6BFCA284}" presName="node" presStyleLbl="node1" presStyleIdx="2" presStyleCnt="3">
        <dgm:presLayoutVars>
          <dgm:bulletEnabled val="1"/>
        </dgm:presLayoutVars>
      </dgm:prSet>
      <dgm:spPr/>
    </dgm:pt>
  </dgm:ptLst>
  <dgm:cxnLst>
    <dgm:cxn modelId="{51FFC214-31A2-4AE5-AEDD-E2DC69AD14E0}" srcId="{F268464F-2673-4EBF-93D4-88C2255E635D}" destId="{6F5E9B5C-27FA-4B22-9290-258CC4C99341}" srcOrd="0" destOrd="0" parTransId="{AC918E7E-5016-45B8-B0CF-737B597EBD2D}" sibTransId="{ECA7F628-1125-44B8-93AC-F37693226674}"/>
    <dgm:cxn modelId="{DDB7063E-F270-4615-B4C6-685953CA2EC9}" type="presOf" srcId="{ECA7F628-1125-44B8-93AC-F37693226674}" destId="{2E76AD9C-6291-441F-AC2B-7ACD723728AF}" srcOrd="1" destOrd="0" presId="urn:microsoft.com/office/officeart/2005/8/layout/process1"/>
    <dgm:cxn modelId="{3ACF3042-9880-4B7A-BCCC-2F5F3A6736AE}" type="presOf" srcId="{69E61B32-E261-4AB9-92A1-C76C6BFCA284}" destId="{973753C8-E296-47FF-A480-C60C5D889D47}" srcOrd="0" destOrd="0" presId="urn:microsoft.com/office/officeart/2005/8/layout/process1"/>
    <dgm:cxn modelId="{AC503F88-B9E4-4B58-99ED-7FB9D1CE6038}" srcId="{F268464F-2673-4EBF-93D4-88C2255E635D}" destId="{69E61B32-E261-4AB9-92A1-C76C6BFCA284}" srcOrd="2" destOrd="0" parTransId="{B7E0EB6F-C78E-4050-82D0-06D72AA21C40}" sibTransId="{493E49B2-7FA4-4CE1-A783-9B4F4248EBF8}"/>
    <dgm:cxn modelId="{CAA9798E-C95D-4927-9EEA-C4A2A62D7D05}" srcId="{F268464F-2673-4EBF-93D4-88C2255E635D}" destId="{1AFE7A47-B1D5-442C-A532-898B73AD3D4E}" srcOrd="1" destOrd="0" parTransId="{A2740E28-E045-473B-AA37-71FF8A4D5306}" sibTransId="{44DFA95F-F64F-42CD-A27E-D32BABF577E0}"/>
    <dgm:cxn modelId="{DA8BF2AA-B9FE-48E9-B1FE-3CB61F9A2589}" type="presOf" srcId="{44DFA95F-F64F-42CD-A27E-D32BABF577E0}" destId="{32104199-7686-42DE-B851-F06741F0512D}" srcOrd="1" destOrd="0" presId="urn:microsoft.com/office/officeart/2005/8/layout/process1"/>
    <dgm:cxn modelId="{7C52ACAC-3D11-41C3-BAC3-18F3DA488ABE}" type="presOf" srcId="{ECA7F628-1125-44B8-93AC-F37693226674}" destId="{D1393134-7ECE-438B-BA27-DAE91587E74B}" srcOrd="0" destOrd="0" presId="urn:microsoft.com/office/officeart/2005/8/layout/process1"/>
    <dgm:cxn modelId="{BF36EBB3-B1C1-46E6-8C25-2B45B2A5DDA5}" type="presOf" srcId="{1AFE7A47-B1D5-442C-A532-898B73AD3D4E}" destId="{74A8B26F-89EB-4414-911C-323E0486C9BB}" srcOrd="0" destOrd="0" presId="urn:microsoft.com/office/officeart/2005/8/layout/process1"/>
    <dgm:cxn modelId="{A440B9C2-7351-4F7E-BF96-B7F2E8E683A4}" type="presOf" srcId="{F268464F-2673-4EBF-93D4-88C2255E635D}" destId="{57C2FD5F-6A68-4BDD-BFB3-C1D3DB77E19C}" srcOrd="0" destOrd="0" presId="urn:microsoft.com/office/officeart/2005/8/layout/process1"/>
    <dgm:cxn modelId="{9607FBE4-DDE5-4644-88A8-890C07156269}" type="presOf" srcId="{44DFA95F-F64F-42CD-A27E-D32BABF577E0}" destId="{4E80D766-6C47-4738-8012-E9BC86E1497A}" srcOrd="0" destOrd="0" presId="urn:microsoft.com/office/officeart/2005/8/layout/process1"/>
    <dgm:cxn modelId="{049DCAE9-3210-4E51-A217-115D94543543}" type="presOf" srcId="{6F5E9B5C-27FA-4B22-9290-258CC4C99341}" destId="{1C893B58-688B-433B-B8F4-1875C26C1415}" srcOrd="0" destOrd="0" presId="urn:microsoft.com/office/officeart/2005/8/layout/process1"/>
    <dgm:cxn modelId="{1157DC30-BAF1-4F30-808A-7E353A5FACF7}" type="presParOf" srcId="{57C2FD5F-6A68-4BDD-BFB3-C1D3DB77E19C}" destId="{1C893B58-688B-433B-B8F4-1875C26C1415}" srcOrd="0" destOrd="0" presId="urn:microsoft.com/office/officeart/2005/8/layout/process1"/>
    <dgm:cxn modelId="{7CEAC82F-D3F4-4F87-AA4E-78346AA3E4EF}" type="presParOf" srcId="{57C2FD5F-6A68-4BDD-BFB3-C1D3DB77E19C}" destId="{D1393134-7ECE-438B-BA27-DAE91587E74B}" srcOrd="1" destOrd="0" presId="urn:microsoft.com/office/officeart/2005/8/layout/process1"/>
    <dgm:cxn modelId="{C2212EDA-39B9-439F-A61D-417BD99AEDB8}" type="presParOf" srcId="{D1393134-7ECE-438B-BA27-DAE91587E74B}" destId="{2E76AD9C-6291-441F-AC2B-7ACD723728AF}" srcOrd="0" destOrd="0" presId="urn:microsoft.com/office/officeart/2005/8/layout/process1"/>
    <dgm:cxn modelId="{16FFFAE9-9767-448A-8E83-61FBDC797217}" type="presParOf" srcId="{57C2FD5F-6A68-4BDD-BFB3-C1D3DB77E19C}" destId="{74A8B26F-89EB-4414-911C-323E0486C9BB}" srcOrd="2" destOrd="0" presId="urn:microsoft.com/office/officeart/2005/8/layout/process1"/>
    <dgm:cxn modelId="{13C24ADA-F811-4C7F-B41F-037ED2BF9FB7}" type="presParOf" srcId="{57C2FD5F-6A68-4BDD-BFB3-C1D3DB77E19C}" destId="{4E80D766-6C47-4738-8012-E9BC86E1497A}" srcOrd="3" destOrd="0" presId="urn:microsoft.com/office/officeart/2005/8/layout/process1"/>
    <dgm:cxn modelId="{CBB4044B-CF5C-4470-83E1-977142318FF6}" type="presParOf" srcId="{4E80D766-6C47-4738-8012-E9BC86E1497A}" destId="{32104199-7686-42DE-B851-F06741F0512D}" srcOrd="0" destOrd="0" presId="urn:microsoft.com/office/officeart/2005/8/layout/process1"/>
    <dgm:cxn modelId="{C5863F82-E771-4F75-9D1D-91B39A3BBDB0}" type="presParOf" srcId="{57C2FD5F-6A68-4BDD-BFB3-C1D3DB77E19C}" destId="{973753C8-E296-47FF-A480-C60C5D889D4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DFD640-16B1-4240-9A05-17316345C26F}"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NZ"/>
        </a:p>
      </dgm:t>
    </dgm:pt>
    <dgm:pt modelId="{9D92F8B6-15E6-45FE-8330-BE15C32D6835}">
      <dgm:prSet phldrT="[Text]"/>
      <dgm:spPr/>
      <dgm:t>
        <a:bodyPr/>
        <a:lstStyle/>
        <a:p>
          <a:r>
            <a:rPr lang="en-NZ" dirty="0"/>
            <a:t>It’s one way</a:t>
          </a:r>
        </a:p>
      </dgm:t>
    </dgm:pt>
    <dgm:pt modelId="{1FA38D68-E43C-4ADA-8AD7-BB3ABE9629FE}" type="parTrans" cxnId="{48FFB2C9-3260-43DB-9F6E-A5059C248408}">
      <dgm:prSet/>
      <dgm:spPr/>
      <dgm:t>
        <a:bodyPr/>
        <a:lstStyle/>
        <a:p>
          <a:endParaRPr lang="en-NZ"/>
        </a:p>
      </dgm:t>
    </dgm:pt>
    <dgm:pt modelId="{81C947D4-CC14-4302-8334-11D1F34ACA43}" type="sibTrans" cxnId="{48FFB2C9-3260-43DB-9F6E-A5059C248408}">
      <dgm:prSet/>
      <dgm:spPr/>
      <dgm:t>
        <a:bodyPr/>
        <a:lstStyle/>
        <a:p>
          <a:endParaRPr lang="en-NZ"/>
        </a:p>
      </dgm:t>
    </dgm:pt>
    <dgm:pt modelId="{F0BDE214-75E1-4025-8AF3-54C1F7580F05}">
      <dgm:prSet phldrT="[Text]"/>
      <dgm:spPr/>
      <dgm:t>
        <a:bodyPr/>
        <a:lstStyle/>
        <a:p>
          <a:r>
            <a:rPr lang="en-NZ" dirty="0"/>
            <a:t>Too late</a:t>
          </a:r>
        </a:p>
      </dgm:t>
    </dgm:pt>
    <dgm:pt modelId="{ABF68022-AC13-4E8A-B09B-BA8E222BC0AF}" type="parTrans" cxnId="{7BB1FE20-F94E-40AC-AB65-3C1AD8CE8470}">
      <dgm:prSet/>
      <dgm:spPr/>
      <dgm:t>
        <a:bodyPr/>
        <a:lstStyle/>
        <a:p>
          <a:endParaRPr lang="en-NZ"/>
        </a:p>
      </dgm:t>
    </dgm:pt>
    <dgm:pt modelId="{526B2C3C-36EA-49E5-A6E0-5A1C66FA0008}" type="sibTrans" cxnId="{7BB1FE20-F94E-40AC-AB65-3C1AD8CE8470}">
      <dgm:prSet/>
      <dgm:spPr/>
      <dgm:t>
        <a:bodyPr/>
        <a:lstStyle/>
        <a:p>
          <a:endParaRPr lang="en-NZ"/>
        </a:p>
      </dgm:t>
    </dgm:pt>
    <dgm:pt modelId="{CFB10066-3ED7-445E-A1A1-0E18EC843F6F}">
      <dgm:prSet phldrT="[Text]"/>
      <dgm:spPr/>
      <dgm:t>
        <a:bodyPr/>
        <a:lstStyle/>
        <a:p>
          <a:r>
            <a:rPr lang="en-NZ" dirty="0"/>
            <a:t>Words on paper</a:t>
          </a:r>
        </a:p>
      </dgm:t>
    </dgm:pt>
    <dgm:pt modelId="{15947CDF-5D3E-4420-BBC5-16B211D77280}" type="parTrans" cxnId="{3955A4C1-317A-49BD-9333-92DB51A72927}">
      <dgm:prSet/>
      <dgm:spPr/>
      <dgm:t>
        <a:bodyPr/>
        <a:lstStyle/>
        <a:p>
          <a:endParaRPr lang="en-NZ"/>
        </a:p>
      </dgm:t>
    </dgm:pt>
    <dgm:pt modelId="{6E5B3995-288F-4DF3-BF8D-F617DAED987A}" type="sibTrans" cxnId="{3955A4C1-317A-49BD-9333-92DB51A72927}">
      <dgm:prSet/>
      <dgm:spPr/>
      <dgm:t>
        <a:bodyPr/>
        <a:lstStyle/>
        <a:p>
          <a:endParaRPr lang="en-NZ"/>
        </a:p>
      </dgm:t>
    </dgm:pt>
    <dgm:pt modelId="{A27080E8-BF3A-47D1-ACD1-27B41C5A1CBB}">
      <dgm:prSet phldrT="[Text]"/>
      <dgm:spPr/>
      <dgm:t>
        <a:bodyPr/>
        <a:lstStyle/>
        <a:p>
          <a:r>
            <a:rPr lang="en-NZ" dirty="0"/>
            <a:t>It’s ignored</a:t>
          </a:r>
        </a:p>
      </dgm:t>
    </dgm:pt>
    <dgm:pt modelId="{D78EEB0E-7CF1-4A96-81A3-01CEB4D2128C}" type="parTrans" cxnId="{26B1BD6C-BEC1-4285-818C-303FB7657FE5}">
      <dgm:prSet/>
      <dgm:spPr/>
      <dgm:t>
        <a:bodyPr/>
        <a:lstStyle/>
        <a:p>
          <a:endParaRPr lang="en-NZ"/>
        </a:p>
      </dgm:t>
    </dgm:pt>
    <dgm:pt modelId="{50E6C6BF-276B-4925-ADF9-44AF66A872DD}" type="sibTrans" cxnId="{26B1BD6C-BEC1-4285-818C-303FB7657FE5}">
      <dgm:prSet/>
      <dgm:spPr/>
      <dgm:t>
        <a:bodyPr/>
        <a:lstStyle/>
        <a:p>
          <a:endParaRPr lang="en-NZ"/>
        </a:p>
      </dgm:t>
    </dgm:pt>
    <dgm:pt modelId="{7AAA4D33-C648-437D-9374-C5B2D094F693}" type="pres">
      <dgm:prSet presAssocID="{74DFD640-16B1-4240-9A05-17316345C26F}" presName="cycle" presStyleCnt="0">
        <dgm:presLayoutVars>
          <dgm:chMax val="1"/>
          <dgm:dir/>
          <dgm:animLvl val="ctr"/>
          <dgm:resizeHandles val="exact"/>
        </dgm:presLayoutVars>
      </dgm:prSet>
      <dgm:spPr/>
    </dgm:pt>
    <dgm:pt modelId="{6B038828-0DEF-4B37-9AAA-8F8B616D5736}" type="pres">
      <dgm:prSet presAssocID="{9D92F8B6-15E6-45FE-8330-BE15C32D6835}" presName="centerShape" presStyleLbl="node0" presStyleIdx="0" presStyleCnt="1"/>
      <dgm:spPr/>
    </dgm:pt>
    <dgm:pt modelId="{D0AE7F56-CA1A-4AA3-96BE-AA27AA90E6C9}" type="pres">
      <dgm:prSet presAssocID="{ABF68022-AC13-4E8A-B09B-BA8E222BC0AF}" presName="Name9" presStyleLbl="parChTrans1D2" presStyleIdx="0" presStyleCnt="3"/>
      <dgm:spPr/>
    </dgm:pt>
    <dgm:pt modelId="{DB3D8A5B-17B7-4A33-B848-F868F7260959}" type="pres">
      <dgm:prSet presAssocID="{ABF68022-AC13-4E8A-B09B-BA8E222BC0AF}" presName="connTx" presStyleLbl="parChTrans1D2" presStyleIdx="0" presStyleCnt="3"/>
      <dgm:spPr/>
    </dgm:pt>
    <dgm:pt modelId="{51820200-C83D-4370-964B-A4B80BF6FA4E}" type="pres">
      <dgm:prSet presAssocID="{F0BDE214-75E1-4025-8AF3-54C1F7580F05}" presName="node" presStyleLbl="node1" presStyleIdx="0" presStyleCnt="3" custRadScaleRad="98527" custRadScaleInc="-2432">
        <dgm:presLayoutVars>
          <dgm:bulletEnabled val="1"/>
        </dgm:presLayoutVars>
      </dgm:prSet>
      <dgm:spPr/>
    </dgm:pt>
    <dgm:pt modelId="{8839A73C-6DFC-48D4-8BF5-BEC3C3A51C37}" type="pres">
      <dgm:prSet presAssocID="{15947CDF-5D3E-4420-BBC5-16B211D77280}" presName="Name9" presStyleLbl="parChTrans1D2" presStyleIdx="1" presStyleCnt="3"/>
      <dgm:spPr/>
    </dgm:pt>
    <dgm:pt modelId="{AEAE7151-6FB1-4441-B5D4-F5FEDCF13475}" type="pres">
      <dgm:prSet presAssocID="{15947CDF-5D3E-4420-BBC5-16B211D77280}" presName="connTx" presStyleLbl="parChTrans1D2" presStyleIdx="1" presStyleCnt="3"/>
      <dgm:spPr/>
    </dgm:pt>
    <dgm:pt modelId="{5993FC26-3BAC-47FC-B4E7-57366333A339}" type="pres">
      <dgm:prSet presAssocID="{CFB10066-3ED7-445E-A1A1-0E18EC843F6F}" presName="node" presStyleLbl="node1" presStyleIdx="1" presStyleCnt="3">
        <dgm:presLayoutVars>
          <dgm:bulletEnabled val="1"/>
        </dgm:presLayoutVars>
      </dgm:prSet>
      <dgm:spPr/>
    </dgm:pt>
    <dgm:pt modelId="{37B47AEE-7FF8-4894-A3B3-7AF47416B98A}" type="pres">
      <dgm:prSet presAssocID="{D78EEB0E-7CF1-4A96-81A3-01CEB4D2128C}" presName="Name9" presStyleLbl="parChTrans1D2" presStyleIdx="2" presStyleCnt="3"/>
      <dgm:spPr/>
    </dgm:pt>
    <dgm:pt modelId="{9B5FAAA5-1168-455F-BE5E-966934C46141}" type="pres">
      <dgm:prSet presAssocID="{D78EEB0E-7CF1-4A96-81A3-01CEB4D2128C}" presName="connTx" presStyleLbl="parChTrans1D2" presStyleIdx="2" presStyleCnt="3"/>
      <dgm:spPr/>
    </dgm:pt>
    <dgm:pt modelId="{B708E5C4-D1EE-4871-9FEE-7FBCC14DF4CA}" type="pres">
      <dgm:prSet presAssocID="{A27080E8-BF3A-47D1-ACD1-27B41C5A1CBB}" presName="node" presStyleLbl="node1" presStyleIdx="2" presStyleCnt="3">
        <dgm:presLayoutVars>
          <dgm:bulletEnabled val="1"/>
        </dgm:presLayoutVars>
      </dgm:prSet>
      <dgm:spPr/>
    </dgm:pt>
  </dgm:ptLst>
  <dgm:cxnLst>
    <dgm:cxn modelId="{9E8DD504-AE16-4E80-B074-AADA8BE1BC23}" type="presOf" srcId="{ABF68022-AC13-4E8A-B09B-BA8E222BC0AF}" destId="{D0AE7F56-CA1A-4AA3-96BE-AA27AA90E6C9}" srcOrd="0" destOrd="0" presId="urn:microsoft.com/office/officeart/2005/8/layout/radial1"/>
    <dgm:cxn modelId="{A57FB918-1F53-4497-8A96-37DD91B17EFF}" type="presOf" srcId="{9D92F8B6-15E6-45FE-8330-BE15C32D6835}" destId="{6B038828-0DEF-4B37-9AAA-8F8B616D5736}" srcOrd="0" destOrd="0" presId="urn:microsoft.com/office/officeart/2005/8/layout/radial1"/>
    <dgm:cxn modelId="{7BB1FE20-F94E-40AC-AB65-3C1AD8CE8470}" srcId="{9D92F8B6-15E6-45FE-8330-BE15C32D6835}" destId="{F0BDE214-75E1-4025-8AF3-54C1F7580F05}" srcOrd="0" destOrd="0" parTransId="{ABF68022-AC13-4E8A-B09B-BA8E222BC0AF}" sibTransId="{526B2C3C-36EA-49E5-A6E0-5A1C66FA0008}"/>
    <dgm:cxn modelId="{0B2BB32B-8D4A-443E-89DA-A3E833D65DE1}" type="presOf" srcId="{74DFD640-16B1-4240-9A05-17316345C26F}" destId="{7AAA4D33-C648-437D-9374-C5B2D094F693}" srcOrd="0" destOrd="0" presId="urn:microsoft.com/office/officeart/2005/8/layout/radial1"/>
    <dgm:cxn modelId="{5ADC7A43-1E37-42AD-B506-0B4FA64EEFC2}" type="presOf" srcId="{D78EEB0E-7CF1-4A96-81A3-01CEB4D2128C}" destId="{9B5FAAA5-1168-455F-BE5E-966934C46141}" srcOrd="1" destOrd="0" presId="urn:microsoft.com/office/officeart/2005/8/layout/radial1"/>
    <dgm:cxn modelId="{26B1BD6C-BEC1-4285-818C-303FB7657FE5}" srcId="{9D92F8B6-15E6-45FE-8330-BE15C32D6835}" destId="{A27080E8-BF3A-47D1-ACD1-27B41C5A1CBB}" srcOrd="2" destOrd="0" parTransId="{D78EEB0E-7CF1-4A96-81A3-01CEB4D2128C}" sibTransId="{50E6C6BF-276B-4925-ADF9-44AF66A872DD}"/>
    <dgm:cxn modelId="{C9FCD176-C0B4-4E6F-86C6-639314A0FD89}" type="presOf" srcId="{D78EEB0E-7CF1-4A96-81A3-01CEB4D2128C}" destId="{37B47AEE-7FF8-4894-A3B3-7AF47416B98A}" srcOrd="0" destOrd="0" presId="urn:microsoft.com/office/officeart/2005/8/layout/radial1"/>
    <dgm:cxn modelId="{9DEFAE81-5631-4620-BF78-4783EC9EF544}" type="presOf" srcId="{CFB10066-3ED7-445E-A1A1-0E18EC843F6F}" destId="{5993FC26-3BAC-47FC-B4E7-57366333A339}" srcOrd="0" destOrd="0" presId="urn:microsoft.com/office/officeart/2005/8/layout/radial1"/>
    <dgm:cxn modelId="{6EF39287-8953-4F13-BE77-59B026026014}" type="presOf" srcId="{15947CDF-5D3E-4420-BBC5-16B211D77280}" destId="{8839A73C-6DFC-48D4-8BF5-BEC3C3A51C37}" srcOrd="0" destOrd="0" presId="urn:microsoft.com/office/officeart/2005/8/layout/radial1"/>
    <dgm:cxn modelId="{934E60A2-CC18-48AE-8FCF-3CEA6B7BF4C4}" type="presOf" srcId="{ABF68022-AC13-4E8A-B09B-BA8E222BC0AF}" destId="{DB3D8A5B-17B7-4A33-B848-F868F7260959}" srcOrd="1" destOrd="0" presId="urn:microsoft.com/office/officeart/2005/8/layout/radial1"/>
    <dgm:cxn modelId="{76B927B2-E0AF-4778-AA8E-02336C3DC6EE}" type="presOf" srcId="{15947CDF-5D3E-4420-BBC5-16B211D77280}" destId="{AEAE7151-6FB1-4441-B5D4-F5FEDCF13475}" srcOrd="1" destOrd="0" presId="urn:microsoft.com/office/officeart/2005/8/layout/radial1"/>
    <dgm:cxn modelId="{3955A4C1-317A-49BD-9333-92DB51A72927}" srcId="{9D92F8B6-15E6-45FE-8330-BE15C32D6835}" destId="{CFB10066-3ED7-445E-A1A1-0E18EC843F6F}" srcOrd="1" destOrd="0" parTransId="{15947CDF-5D3E-4420-BBC5-16B211D77280}" sibTransId="{6E5B3995-288F-4DF3-BF8D-F617DAED987A}"/>
    <dgm:cxn modelId="{48FFB2C9-3260-43DB-9F6E-A5059C248408}" srcId="{74DFD640-16B1-4240-9A05-17316345C26F}" destId="{9D92F8B6-15E6-45FE-8330-BE15C32D6835}" srcOrd="0" destOrd="0" parTransId="{1FA38D68-E43C-4ADA-8AD7-BB3ABE9629FE}" sibTransId="{81C947D4-CC14-4302-8334-11D1F34ACA43}"/>
    <dgm:cxn modelId="{0B3F5DD7-093A-40A9-AA7F-B126DC632739}" type="presOf" srcId="{A27080E8-BF3A-47D1-ACD1-27B41C5A1CBB}" destId="{B708E5C4-D1EE-4871-9FEE-7FBCC14DF4CA}" srcOrd="0" destOrd="0" presId="urn:microsoft.com/office/officeart/2005/8/layout/radial1"/>
    <dgm:cxn modelId="{8640BEDA-77E0-42E1-9AB0-24785FA4F526}" type="presOf" srcId="{F0BDE214-75E1-4025-8AF3-54C1F7580F05}" destId="{51820200-C83D-4370-964B-A4B80BF6FA4E}" srcOrd="0" destOrd="0" presId="urn:microsoft.com/office/officeart/2005/8/layout/radial1"/>
    <dgm:cxn modelId="{EA8CFAF0-E465-4F75-8C06-1F0DE21BA6BE}" type="presParOf" srcId="{7AAA4D33-C648-437D-9374-C5B2D094F693}" destId="{6B038828-0DEF-4B37-9AAA-8F8B616D5736}" srcOrd="0" destOrd="0" presId="urn:microsoft.com/office/officeart/2005/8/layout/radial1"/>
    <dgm:cxn modelId="{5E29A842-6860-479E-ACE0-8CA44985CEA4}" type="presParOf" srcId="{7AAA4D33-C648-437D-9374-C5B2D094F693}" destId="{D0AE7F56-CA1A-4AA3-96BE-AA27AA90E6C9}" srcOrd="1" destOrd="0" presId="urn:microsoft.com/office/officeart/2005/8/layout/radial1"/>
    <dgm:cxn modelId="{A43EBD43-4867-4C1E-9E78-09E06A31C7FD}" type="presParOf" srcId="{D0AE7F56-CA1A-4AA3-96BE-AA27AA90E6C9}" destId="{DB3D8A5B-17B7-4A33-B848-F868F7260959}" srcOrd="0" destOrd="0" presId="urn:microsoft.com/office/officeart/2005/8/layout/radial1"/>
    <dgm:cxn modelId="{71EC4C6E-5BCB-4CA1-907D-F4574D9754FD}" type="presParOf" srcId="{7AAA4D33-C648-437D-9374-C5B2D094F693}" destId="{51820200-C83D-4370-964B-A4B80BF6FA4E}" srcOrd="2" destOrd="0" presId="urn:microsoft.com/office/officeart/2005/8/layout/radial1"/>
    <dgm:cxn modelId="{35BC1898-8286-4254-B642-FB472A5AD939}" type="presParOf" srcId="{7AAA4D33-C648-437D-9374-C5B2D094F693}" destId="{8839A73C-6DFC-48D4-8BF5-BEC3C3A51C37}" srcOrd="3" destOrd="0" presId="urn:microsoft.com/office/officeart/2005/8/layout/radial1"/>
    <dgm:cxn modelId="{E9B00F00-8270-40AD-990B-6A6671B79BEA}" type="presParOf" srcId="{8839A73C-6DFC-48D4-8BF5-BEC3C3A51C37}" destId="{AEAE7151-6FB1-4441-B5D4-F5FEDCF13475}" srcOrd="0" destOrd="0" presId="urn:microsoft.com/office/officeart/2005/8/layout/radial1"/>
    <dgm:cxn modelId="{0B61B653-3F0F-4D0F-9BAD-3E228FF92E92}" type="presParOf" srcId="{7AAA4D33-C648-437D-9374-C5B2D094F693}" destId="{5993FC26-3BAC-47FC-B4E7-57366333A339}" srcOrd="4" destOrd="0" presId="urn:microsoft.com/office/officeart/2005/8/layout/radial1"/>
    <dgm:cxn modelId="{7A828901-1048-44C6-B156-7F2767B11A93}" type="presParOf" srcId="{7AAA4D33-C648-437D-9374-C5B2D094F693}" destId="{37B47AEE-7FF8-4894-A3B3-7AF47416B98A}" srcOrd="5" destOrd="0" presId="urn:microsoft.com/office/officeart/2005/8/layout/radial1"/>
    <dgm:cxn modelId="{5A1BD60E-34D5-4619-BF41-9B69044CBD8B}" type="presParOf" srcId="{37B47AEE-7FF8-4894-A3B3-7AF47416B98A}" destId="{9B5FAAA5-1168-455F-BE5E-966934C46141}" srcOrd="0" destOrd="0" presId="urn:microsoft.com/office/officeart/2005/8/layout/radial1"/>
    <dgm:cxn modelId="{29B1A683-A283-46B5-84C8-3447F212584E}" type="presParOf" srcId="{7AAA4D33-C648-437D-9374-C5B2D094F693}" destId="{B708E5C4-D1EE-4871-9FEE-7FBCC14DF4CA}"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DFD640-16B1-4240-9A05-17316345C26F}"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NZ"/>
        </a:p>
      </dgm:t>
    </dgm:pt>
    <dgm:pt modelId="{9D92F8B6-15E6-45FE-8330-BE15C32D6835}">
      <dgm:prSet phldrT="[Text]"/>
      <dgm:spPr/>
      <dgm:t>
        <a:bodyPr/>
        <a:lstStyle/>
        <a:p>
          <a:r>
            <a:rPr lang="en-NZ" dirty="0"/>
            <a:t>Correct what is wrong</a:t>
          </a:r>
        </a:p>
      </dgm:t>
    </dgm:pt>
    <dgm:pt modelId="{1FA38D68-E43C-4ADA-8AD7-BB3ABE9629FE}" type="parTrans" cxnId="{48FFB2C9-3260-43DB-9F6E-A5059C248408}">
      <dgm:prSet/>
      <dgm:spPr/>
      <dgm:t>
        <a:bodyPr/>
        <a:lstStyle/>
        <a:p>
          <a:endParaRPr lang="en-NZ"/>
        </a:p>
      </dgm:t>
    </dgm:pt>
    <dgm:pt modelId="{81C947D4-CC14-4302-8334-11D1F34ACA43}" type="sibTrans" cxnId="{48FFB2C9-3260-43DB-9F6E-A5059C248408}">
      <dgm:prSet/>
      <dgm:spPr/>
      <dgm:t>
        <a:bodyPr/>
        <a:lstStyle/>
        <a:p>
          <a:endParaRPr lang="en-NZ"/>
        </a:p>
      </dgm:t>
    </dgm:pt>
    <dgm:pt modelId="{F0BDE214-75E1-4025-8AF3-54C1F7580F05}">
      <dgm:prSet phldrT="[Text]" custT="1"/>
      <dgm:spPr/>
      <dgm:t>
        <a:bodyPr/>
        <a:lstStyle/>
        <a:p>
          <a:r>
            <a:rPr lang="en-NZ" sz="2800" dirty="0"/>
            <a:t>Give credit</a:t>
          </a:r>
        </a:p>
      </dgm:t>
    </dgm:pt>
    <dgm:pt modelId="{ABF68022-AC13-4E8A-B09B-BA8E222BC0AF}" type="parTrans" cxnId="{7BB1FE20-F94E-40AC-AB65-3C1AD8CE8470}">
      <dgm:prSet/>
      <dgm:spPr/>
      <dgm:t>
        <a:bodyPr/>
        <a:lstStyle/>
        <a:p>
          <a:endParaRPr lang="en-NZ"/>
        </a:p>
      </dgm:t>
    </dgm:pt>
    <dgm:pt modelId="{526B2C3C-36EA-49E5-A6E0-5A1C66FA0008}" type="sibTrans" cxnId="{7BB1FE20-F94E-40AC-AB65-3C1AD8CE8470}">
      <dgm:prSet/>
      <dgm:spPr/>
      <dgm:t>
        <a:bodyPr/>
        <a:lstStyle/>
        <a:p>
          <a:endParaRPr lang="en-NZ"/>
        </a:p>
      </dgm:t>
    </dgm:pt>
    <dgm:pt modelId="{A27080E8-BF3A-47D1-ACD1-27B41C5A1CBB}">
      <dgm:prSet phldrT="[Text]" custT="1"/>
      <dgm:spPr/>
      <dgm:t>
        <a:bodyPr/>
        <a:lstStyle/>
        <a:p>
          <a:r>
            <a:rPr lang="en-NZ" sz="2800" dirty="0"/>
            <a:t>Offer improvements </a:t>
          </a:r>
        </a:p>
      </dgm:t>
    </dgm:pt>
    <dgm:pt modelId="{D78EEB0E-7CF1-4A96-81A3-01CEB4D2128C}" type="parTrans" cxnId="{26B1BD6C-BEC1-4285-818C-303FB7657FE5}">
      <dgm:prSet/>
      <dgm:spPr/>
      <dgm:t>
        <a:bodyPr/>
        <a:lstStyle/>
        <a:p>
          <a:endParaRPr lang="en-NZ"/>
        </a:p>
      </dgm:t>
    </dgm:pt>
    <dgm:pt modelId="{50E6C6BF-276B-4925-ADF9-44AF66A872DD}" type="sibTrans" cxnId="{26B1BD6C-BEC1-4285-818C-303FB7657FE5}">
      <dgm:prSet/>
      <dgm:spPr/>
      <dgm:t>
        <a:bodyPr/>
        <a:lstStyle/>
        <a:p>
          <a:endParaRPr lang="en-NZ"/>
        </a:p>
      </dgm:t>
    </dgm:pt>
    <dgm:pt modelId="{7AAA4D33-C648-437D-9374-C5B2D094F693}" type="pres">
      <dgm:prSet presAssocID="{74DFD640-16B1-4240-9A05-17316345C26F}" presName="cycle" presStyleCnt="0">
        <dgm:presLayoutVars>
          <dgm:chMax val="1"/>
          <dgm:dir/>
          <dgm:animLvl val="ctr"/>
          <dgm:resizeHandles val="exact"/>
        </dgm:presLayoutVars>
      </dgm:prSet>
      <dgm:spPr/>
    </dgm:pt>
    <dgm:pt modelId="{6B038828-0DEF-4B37-9AAA-8F8B616D5736}" type="pres">
      <dgm:prSet presAssocID="{9D92F8B6-15E6-45FE-8330-BE15C32D6835}" presName="centerShape" presStyleLbl="node0" presStyleIdx="0" presStyleCnt="1" custScaleX="307680" custScaleY="123257" custLinFactNeighborX="-4752" custLinFactNeighborY="-494"/>
      <dgm:spPr/>
    </dgm:pt>
    <dgm:pt modelId="{D0AE7F56-CA1A-4AA3-96BE-AA27AA90E6C9}" type="pres">
      <dgm:prSet presAssocID="{ABF68022-AC13-4E8A-B09B-BA8E222BC0AF}" presName="Name9" presStyleLbl="parChTrans1D2" presStyleIdx="0" presStyleCnt="2"/>
      <dgm:spPr/>
    </dgm:pt>
    <dgm:pt modelId="{DB3D8A5B-17B7-4A33-B848-F868F7260959}" type="pres">
      <dgm:prSet presAssocID="{ABF68022-AC13-4E8A-B09B-BA8E222BC0AF}" presName="connTx" presStyleLbl="parChTrans1D2" presStyleIdx="0" presStyleCnt="2"/>
      <dgm:spPr/>
    </dgm:pt>
    <dgm:pt modelId="{51820200-C83D-4370-964B-A4B80BF6FA4E}" type="pres">
      <dgm:prSet presAssocID="{F0BDE214-75E1-4025-8AF3-54C1F7580F05}" presName="node" presStyleLbl="node1" presStyleIdx="0" presStyleCnt="2" custScaleX="319204" custScaleY="140946" custRadScaleRad="98527" custRadScaleInc="-2432">
        <dgm:presLayoutVars>
          <dgm:bulletEnabled val="1"/>
        </dgm:presLayoutVars>
      </dgm:prSet>
      <dgm:spPr/>
    </dgm:pt>
    <dgm:pt modelId="{37B47AEE-7FF8-4894-A3B3-7AF47416B98A}" type="pres">
      <dgm:prSet presAssocID="{D78EEB0E-7CF1-4A96-81A3-01CEB4D2128C}" presName="Name9" presStyleLbl="parChTrans1D2" presStyleIdx="1" presStyleCnt="2"/>
      <dgm:spPr/>
    </dgm:pt>
    <dgm:pt modelId="{9B5FAAA5-1168-455F-BE5E-966934C46141}" type="pres">
      <dgm:prSet presAssocID="{D78EEB0E-7CF1-4A96-81A3-01CEB4D2128C}" presName="connTx" presStyleLbl="parChTrans1D2" presStyleIdx="1" presStyleCnt="2"/>
      <dgm:spPr/>
    </dgm:pt>
    <dgm:pt modelId="{B708E5C4-D1EE-4871-9FEE-7FBCC14DF4CA}" type="pres">
      <dgm:prSet presAssocID="{A27080E8-BF3A-47D1-ACD1-27B41C5A1CBB}" presName="node" presStyleLbl="node1" presStyleIdx="1" presStyleCnt="2" custScaleX="310198" custScaleY="143125">
        <dgm:presLayoutVars>
          <dgm:bulletEnabled val="1"/>
        </dgm:presLayoutVars>
      </dgm:prSet>
      <dgm:spPr/>
    </dgm:pt>
  </dgm:ptLst>
  <dgm:cxnLst>
    <dgm:cxn modelId="{9E8DD504-AE16-4E80-B074-AADA8BE1BC23}" type="presOf" srcId="{ABF68022-AC13-4E8A-B09B-BA8E222BC0AF}" destId="{D0AE7F56-CA1A-4AA3-96BE-AA27AA90E6C9}" srcOrd="0" destOrd="0" presId="urn:microsoft.com/office/officeart/2005/8/layout/radial1"/>
    <dgm:cxn modelId="{A57FB918-1F53-4497-8A96-37DD91B17EFF}" type="presOf" srcId="{9D92F8B6-15E6-45FE-8330-BE15C32D6835}" destId="{6B038828-0DEF-4B37-9AAA-8F8B616D5736}" srcOrd="0" destOrd="0" presId="urn:microsoft.com/office/officeart/2005/8/layout/radial1"/>
    <dgm:cxn modelId="{7BB1FE20-F94E-40AC-AB65-3C1AD8CE8470}" srcId="{9D92F8B6-15E6-45FE-8330-BE15C32D6835}" destId="{F0BDE214-75E1-4025-8AF3-54C1F7580F05}" srcOrd="0" destOrd="0" parTransId="{ABF68022-AC13-4E8A-B09B-BA8E222BC0AF}" sibTransId="{526B2C3C-36EA-49E5-A6E0-5A1C66FA0008}"/>
    <dgm:cxn modelId="{0B2BB32B-8D4A-443E-89DA-A3E833D65DE1}" type="presOf" srcId="{74DFD640-16B1-4240-9A05-17316345C26F}" destId="{7AAA4D33-C648-437D-9374-C5B2D094F693}" srcOrd="0" destOrd="0" presId="urn:microsoft.com/office/officeart/2005/8/layout/radial1"/>
    <dgm:cxn modelId="{5ADC7A43-1E37-42AD-B506-0B4FA64EEFC2}" type="presOf" srcId="{D78EEB0E-7CF1-4A96-81A3-01CEB4D2128C}" destId="{9B5FAAA5-1168-455F-BE5E-966934C46141}" srcOrd="1" destOrd="0" presId="urn:microsoft.com/office/officeart/2005/8/layout/radial1"/>
    <dgm:cxn modelId="{26B1BD6C-BEC1-4285-818C-303FB7657FE5}" srcId="{9D92F8B6-15E6-45FE-8330-BE15C32D6835}" destId="{A27080E8-BF3A-47D1-ACD1-27B41C5A1CBB}" srcOrd="1" destOrd="0" parTransId="{D78EEB0E-7CF1-4A96-81A3-01CEB4D2128C}" sibTransId="{50E6C6BF-276B-4925-ADF9-44AF66A872DD}"/>
    <dgm:cxn modelId="{C9FCD176-C0B4-4E6F-86C6-639314A0FD89}" type="presOf" srcId="{D78EEB0E-7CF1-4A96-81A3-01CEB4D2128C}" destId="{37B47AEE-7FF8-4894-A3B3-7AF47416B98A}" srcOrd="0" destOrd="0" presId="urn:microsoft.com/office/officeart/2005/8/layout/radial1"/>
    <dgm:cxn modelId="{934E60A2-CC18-48AE-8FCF-3CEA6B7BF4C4}" type="presOf" srcId="{ABF68022-AC13-4E8A-B09B-BA8E222BC0AF}" destId="{DB3D8A5B-17B7-4A33-B848-F868F7260959}" srcOrd="1" destOrd="0" presId="urn:microsoft.com/office/officeart/2005/8/layout/radial1"/>
    <dgm:cxn modelId="{48FFB2C9-3260-43DB-9F6E-A5059C248408}" srcId="{74DFD640-16B1-4240-9A05-17316345C26F}" destId="{9D92F8B6-15E6-45FE-8330-BE15C32D6835}" srcOrd="0" destOrd="0" parTransId="{1FA38D68-E43C-4ADA-8AD7-BB3ABE9629FE}" sibTransId="{81C947D4-CC14-4302-8334-11D1F34ACA43}"/>
    <dgm:cxn modelId="{0B3F5DD7-093A-40A9-AA7F-B126DC632739}" type="presOf" srcId="{A27080E8-BF3A-47D1-ACD1-27B41C5A1CBB}" destId="{B708E5C4-D1EE-4871-9FEE-7FBCC14DF4CA}" srcOrd="0" destOrd="0" presId="urn:microsoft.com/office/officeart/2005/8/layout/radial1"/>
    <dgm:cxn modelId="{8640BEDA-77E0-42E1-9AB0-24785FA4F526}" type="presOf" srcId="{F0BDE214-75E1-4025-8AF3-54C1F7580F05}" destId="{51820200-C83D-4370-964B-A4B80BF6FA4E}" srcOrd="0" destOrd="0" presId="urn:microsoft.com/office/officeart/2005/8/layout/radial1"/>
    <dgm:cxn modelId="{EA8CFAF0-E465-4F75-8C06-1F0DE21BA6BE}" type="presParOf" srcId="{7AAA4D33-C648-437D-9374-C5B2D094F693}" destId="{6B038828-0DEF-4B37-9AAA-8F8B616D5736}" srcOrd="0" destOrd="0" presId="urn:microsoft.com/office/officeart/2005/8/layout/radial1"/>
    <dgm:cxn modelId="{5E29A842-6860-479E-ACE0-8CA44985CEA4}" type="presParOf" srcId="{7AAA4D33-C648-437D-9374-C5B2D094F693}" destId="{D0AE7F56-CA1A-4AA3-96BE-AA27AA90E6C9}" srcOrd="1" destOrd="0" presId="urn:microsoft.com/office/officeart/2005/8/layout/radial1"/>
    <dgm:cxn modelId="{A43EBD43-4867-4C1E-9E78-09E06A31C7FD}" type="presParOf" srcId="{D0AE7F56-CA1A-4AA3-96BE-AA27AA90E6C9}" destId="{DB3D8A5B-17B7-4A33-B848-F868F7260959}" srcOrd="0" destOrd="0" presId="urn:microsoft.com/office/officeart/2005/8/layout/radial1"/>
    <dgm:cxn modelId="{71EC4C6E-5BCB-4CA1-907D-F4574D9754FD}" type="presParOf" srcId="{7AAA4D33-C648-437D-9374-C5B2D094F693}" destId="{51820200-C83D-4370-964B-A4B80BF6FA4E}" srcOrd="2" destOrd="0" presId="urn:microsoft.com/office/officeart/2005/8/layout/radial1"/>
    <dgm:cxn modelId="{7A828901-1048-44C6-B156-7F2767B11A93}" type="presParOf" srcId="{7AAA4D33-C648-437D-9374-C5B2D094F693}" destId="{37B47AEE-7FF8-4894-A3B3-7AF47416B98A}" srcOrd="3" destOrd="0" presId="urn:microsoft.com/office/officeart/2005/8/layout/radial1"/>
    <dgm:cxn modelId="{5A1BD60E-34D5-4619-BF41-9B69044CBD8B}" type="presParOf" srcId="{37B47AEE-7FF8-4894-A3B3-7AF47416B98A}" destId="{9B5FAAA5-1168-455F-BE5E-966934C46141}" srcOrd="0" destOrd="0" presId="urn:microsoft.com/office/officeart/2005/8/layout/radial1"/>
    <dgm:cxn modelId="{29B1A683-A283-46B5-84C8-3447F212584E}" type="presParOf" srcId="{7AAA4D33-C648-437D-9374-C5B2D094F693}" destId="{B708E5C4-D1EE-4871-9FEE-7FBCC14DF4CA}" srcOrd="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93B58-688B-433B-B8F4-1875C26C1415}">
      <dsp:nvSpPr>
        <dsp:cNvPr id="0" name=""/>
        <dsp:cNvSpPr/>
      </dsp:nvSpPr>
      <dsp:spPr>
        <a:xfrm>
          <a:off x="5357" y="1078672"/>
          <a:ext cx="1601390" cy="19066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Learning and teaching activities designed to meet learning outcomes</a:t>
          </a:r>
        </a:p>
      </dsp:txBody>
      <dsp:txXfrm>
        <a:off x="52260" y="1125575"/>
        <a:ext cx="1507584" cy="1812849"/>
      </dsp:txXfrm>
    </dsp:sp>
    <dsp:sp modelId="{D1393134-7ECE-438B-BA27-DAE91587E74B}">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NZ" sz="1400" kern="1200"/>
        </a:p>
      </dsp:txBody>
      <dsp:txXfrm>
        <a:off x="1766887" y="1912856"/>
        <a:ext cx="237646" cy="238286"/>
      </dsp:txXfrm>
    </dsp:sp>
    <dsp:sp modelId="{74A8B26F-89EB-4414-911C-323E0486C9BB}">
      <dsp:nvSpPr>
        <dsp:cNvPr id="0" name=""/>
        <dsp:cNvSpPr/>
      </dsp:nvSpPr>
      <dsp:spPr>
        <a:xfrm>
          <a:off x="2247304" y="1078672"/>
          <a:ext cx="1601390" cy="19066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Intended Learning Outcomes</a:t>
          </a:r>
        </a:p>
      </dsp:txBody>
      <dsp:txXfrm>
        <a:off x="2294207" y="1125575"/>
        <a:ext cx="1507584" cy="1812849"/>
      </dsp:txXfrm>
    </dsp:sp>
    <dsp:sp modelId="{4E80D766-6C47-4738-8012-E9BC86E1497A}">
      <dsp:nvSpPr>
        <dsp:cNvPr id="0" name=""/>
        <dsp:cNvSpPr/>
      </dsp:nvSpPr>
      <dsp:spPr>
        <a:xfrm rot="10800000" flipV="1">
          <a:off x="3834047" y="1961439"/>
          <a:ext cx="464785" cy="3774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NZ" sz="1400" kern="1200"/>
        </a:p>
      </dsp:txBody>
      <dsp:txXfrm rot="-10800000">
        <a:off x="3947269" y="2036920"/>
        <a:ext cx="351563" cy="226444"/>
      </dsp:txXfrm>
    </dsp:sp>
    <dsp:sp modelId="{973753C8-E296-47FF-A480-C60C5D889D47}">
      <dsp:nvSpPr>
        <dsp:cNvPr id="0" name=""/>
        <dsp:cNvSpPr/>
      </dsp:nvSpPr>
      <dsp:spPr>
        <a:xfrm>
          <a:off x="4489251" y="1078672"/>
          <a:ext cx="1601390" cy="19066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Assessment methods designed to assess learning outcome </a:t>
          </a:r>
        </a:p>
      </dsp:txBody>
      <dsp:txXfrm>
        <a:off x="4536154" y="1125575"/>
        <a:ext cx="1507584" cy="1812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38828-0DEF-4B37-9AAA-8F8B616D5736}">
      <dsp:nvSpPr>
        <dsp:cNvPr id="0" name=""/>
        <dsp:cNvSpPr/>
      </dsp:nvSpPr>
      <dsp:spPr>
        <a:xfrm>
          <a:off x="1764550" y="1793807"/>
          <a:ext cx="1365987" cy="136598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NZ" sz="2300" kern="1200" dirty="0"/>
            <a:t>It’s one way</a:t>
          </a:r>
        </a:p>
      </dsp:txBody>
      <dsp:txXfrm>
        <a:off x="1964594" y="1993851"/>
        <a:ext cx="965899" cy="965899"/>
      </dsp:txXfrm>
    </dsp:sp>
    <dsp:sp modelId="{D0AE7F56-CA1A-4AA3-96BE-AA27AA90E6C9}">
      <dsp:nvSpPr>
        <dsp:cNvPr id="0" name=""/>
        <dsp:cNvSpPr/>
      </dsp:nvSpPr>
      <dsp:spPr>
        <a:xfrm rot="16112448">
          <a:off x="2231719" y="1575472"/>
          <a:ext cx="387008" cy="50229"/>
        </a:xfrm>
        <a:custGeom>
          <a:avLst/>
          <a:gdLst/>
          <a:ahLst/>
          <a:cxnLst/>
          <a:rect l="0" t="0" r="0" b="0"/>
          <a:pathLst>
            <a:path>
              <a:moveTo>
                <a:pt x="0" y="25114"/>
              </a:moveTo>
              <a:lnTo>
                <a:pt x="387008" y="2511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rot="10800000">
        <a:off x="2415548" y="1590911"/>
        <a:ext cx="19350" cy="19350"/>
      </dsp:txXfrm>
    </dsp:sp>
    <dsp:sp modelId="{51820200-C83D-4370-964B-A4B80BF6FA4E}">
      <dsp:nvSpPr>
        <dsp:cNvPr id="0" name=""/>
        <dsp:cNvSpPr/>
      </dsp:nvSpPr>
      <dsp:spPr>
        <a:xfrm>
          <a:off x="1719909" y="41379"/>
          <a:ext cx="1365987" cy="136598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NZ" sz="2200" kern="1200" dirty="0"/>
            <a:t>Too late</a:t>
          </a:r>
        </a:p>
      </dsp:txBody>
      <dsp:txXfrm>
        <a:off x="1919953" y="241423"/>
        <a:ext cx="965899" cy="965899"/>
      </dsp:txXfrm>
    </dsp:sp>
    <dsp:sp modelId="{8839A73C-6DFC-48D4-8BF5-BEC3C3A51C37}">
      <dsp:nvSpPr>
        <dsp:cNvPr id="0" name=""/>
        <dsp:cNvSpPr/>
      </dsp:nvSpPr>
      <dsp:spPr>
        <a:xfrm rot="1800000">
          <a:off x="3011353" y="2896487"/>
          <a:ext cx="413216" cy="50229"/>
        </a:xfrm>
        <a:custGeom>
          <a:avLst/>
          <a:gdLst/>
          <a:ahLst/>
          <a:cxnLst/>
          <a:rect l="0" t="0" r="0" b="0"/>
          <a:pathLst>
            <a:path>
              <a:moveTo>
                <a:pt x="0" y="25114"/>
              </a:moveTo>
              <a:lnTo>
                <a:pt x="413216" y="2511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a:off x="3207631" y="2911271"/>
        <a:ext cx="20660" cy="20660"/>
      </dsp:txXfrm>
    </dsp:sp>
    <dsp:sp modelId="{5993FC26-3BAC-47FC-B4E7-57366333A339}">
      <dsp:nvSpPr>
        <dsp:cNvPr id="0" name=""/>
        <dsp:cNvSpPr/>
      </dsp:nvSpPr>
      <dsp:spPr>
        <a:xfrm>
          <a:off x="3305385" y="2683408"/>
          <a:ext cx="1365987" cy="136598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NZ" sz="2200" kern="1200" dirty="0"/>
            <a:t>Words on paper</a:t>
          </a:r>
        </a:p>
      </dsp:txBody>
      <dsp:txXfrm>
        <a:off x="3505429" y="2883452"/>
        <a:ext cx="965899" cy="965899"/>
      </dsp:txXfrm>
    </dsp:sp>
    <dsp:sp modelId="{37B47AEE-7FF8-4894-A3B3-7AF47416B98A}">
      <dsp:nvSpPr>
        <dsp:cNvPr id="0" name=""/>
        <dsp:cNvSpPr/>
      </dsp:nvSpPr>
      <dsp:spPr>
        <a:xfrm rot="9000000">
          <a:off x="1470518" y="2896487"/>
          <a:ext cx="413216" cy="50229"/>
        </a:xfrm>
        <a:custGeom>
          <a:avLst/>
          <a:gdLst/>
          <a:ahLst/>
          <a:cxnLst/>
          <a:rect l="0" t="0" r="0" b="0"/>
          <a:pathLst>
            <a:path>
              <a:moveTo>
                <a:pt x="0" y="25114"/>
              </a:moveTo>
              <a:lnTo>
                <a:pt x="413216" y="2511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rot="10800000">
        <a:off x="1666795" y="2911271"/>
        <a:ext cx="20660" cy="20660"/>
      </dsp:txXfrm>
    </dsp:sp>
    <dsp:sp modelId="{B708E5C4-D1EE-4871-9FEE-7FBCC14DF4CA}">
      <dsp:nvSpPr>
        <dsp:cNvPr id="0" name=""/>
        <dsp:cNvSpPr/>
      </dsp:nvSpPr>
      <dsp:spPr>
        <a:xfrm>
          <a:off x="223714" y="2683408"/>
          <a:ext cx="1365987" cy="136598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NZ" sz="2200" kern="1200" dirty="0"/>
            <a:t>It’s ignored</a:t>
          </a:r>
        </a:p>
      </dsp:txBody>
      <dsp:txXfrm>
        <a:off x="423758" y="2883452"/>
        <a:ext cx="965899" cy="965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38828-0DEF-4B37-9AAA-8F8B616D5736}">
      <dsp:nvSpPr>
        <dsp:cNvPr id="0" name=""/>
        <dsp:cNvSpPr/>
      </dsp:nvSpPr>
      <dsp:spPr>
        <a:xfrm>
          <a:off x="1142998" y="1263842"/>
          <a:ext cx="3292136" cy="131883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NZ" sz="3100" kern="1200" dirty="0"/>
            <a:t>Correct what is wrong</a:t>
          </a:r>
        </a:p>
      </dsp:txBody>
      <dsp:txXfrm>
        <a:off x="1625120" y="1456981"/>
        <a:ext cx="2327892" cy="932556"/>
      </dsp:txXfrm>
    </dsp:sp>
    <dsp:sp modelId="{D0AE7F56-CA1A-4AA3-96BE-AA27AA90E6C9}">
      <dsp:nvSpPr>
        <dsp:cNvPr id="0" name=""/>
        <dsp:cNvSpPr/>
      </dsp:nvSpPr>
      <dsp:spPr>
        <a:xfrm rot="5602257">
          <a:off x="2798320" y="1275430"/>
          <a:ext cx="55868" cy="32963"/>
        </a:xfrm>
        <a:custGeom>
          <a:avLst/>
          <a:gdLst/>
          <a:ahLst/>
          <a:cxnLst/>
          <a:rect l="0" t="0" r="0" b="0"/>
          <a:pathLst>
            <a:path>
              <a:moveTo>
                <a:pt x="0" y="16481"/>
              </a:moveTo>
              <a:lnTo>
                <a:pt x="55868" y="1648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rot="10800000">
        <a:off x="2824857" y="1290515"/>
        <a:ext cx="2793" cy="2793"/>
      </dsp:txXfrm>
    </dsp:sp>
    <dsp:sp modelId="{51820200-C83D-4370-964B-A4B80BF6FA4E}">
      <dsp:nvSpPr>
        <dsp:cNvPr id="0" name=""/>
        <dsp:cNvSpPr/>
      </dsp:nvSpPr>
      <dsp:spPr>
        <a:xfrm>
          <a:off x="1161291" y="-188051"/>
          <a:ext cx="3415441" cy="150810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NZ" sz="2800" kern="1200" dirty="0"/>
            <a:t>Give credit</a:t>
          </a:r>
        </a:p>
      </dsp:txBody>
      <dsp:txXfrm>
        <a:off x="1661471" y="32806"/>
        <a:ext cx="2415081" cy="1066390"/>
      </dsp:txXfrm>
    </dsp:sp>
    <dsp:sp modelId="{37B47AEE-7FF8-4894-A3B3-7AF47416B98A}">
      <dsp:nvSpPr>
        <dsp:cNvPr id="0" name=""/>
        <dsp:cNvSpPr/>
      </dsp:nvSpPr>
      <dsp:spPr>
        <a:xfrm rot="15877423">
          <a:off x="2841386" y="2556902"/>
          <a:ext cx="17727" cy="32963"/>
        </a:xfrm>
        <a:custGeom>
          <a:avLst/>
          <a:gdLst/>
          <a:ahLst/>
          <a:cxnLst/>
          <a:rect l="0" t="0" r="0" b="0"/>
          <a:pathLst>
            <a:path>
              <a:moveTo>
                <a:pt x="0" y="16481"/>
              </a:moveTo>
              <a:lnTo>
                <a:pt x="17727" y="1648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rot="10800000">
        <a:off x="2849807" y="2572940"/>
        <a:ext cx="886" cy="886"/>
      </dsp:txXfrm>
    </dsp:sp>
    <dsp:sp modelId="{B708E5C4-D1EE-4871-9FEE-7FBCC14DF4CA}">
      <dsp:nvSpPr>
        <dsp:cNvPr id="0" name=""/>
        <dsp:cNvSpPr/>
      </dsp:nvSpPr>
      <dsp:spPr>
        <a:xfrm>
          <a:off x="1261873" y="2563838"/>
          <a:ext cx="3319078" cy="1531419"/>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NZ" sz="2800" kern="1200" dirty="0"/>
            <a:t>Offer improvements </a:t>
          </a:r>
        </a:p>
      </dsp:txBody>
      <dsp:txXfrm>
        <a:off x="1747941" y="2788109"/>
        <a:ext cx="2346942" cy="10828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F808F6F-3BCC-8548-9930-644B1D819996}" type="datetime1">
              <a:rPr lang="en-US" altLang="en-US"/>
              <a:pPr/>
              <a:t>6/12/2019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3E236C0-65DA-174A-BFCE-BE46EE1AB292}" type="slidenum">
              <a:rPr lang="en-US" altLang="en-US"/>
              <a:pPr/>
              <a:t>‹#›</a:t>
            </a:fld>
            <a:endParaRPr lang="en-US" altLang="en-US"/>
          </a:p>
        </p:txBody>
      </p:sp>
    </p:spTree>
    <p:extLst>
      <p:ext uri="{BB962C8B-B14F-4D97-AF65-F5344CB8AC3E}">
        <p14:creationId xmlns:p14="http://schemas.microsoft.com/office/powerpoint/2010/main" val="178816389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C7140C2-04DF-794D-9639-7EF0D0A953E0}" type="datetime1">
              <a:rPr lang="en-US" altLang="en-US"/>
              <a:pPr/>
              <a:t>6/12/2019</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A311DAF-1433-E348-952C-4295ACCD58BE}" type="slidenum">
              <a:rPr lang="en-US" altLang="en-US"/>
              <a:pPr/>
              <a:t>‹#›</a:t>
            </a:fld>
            <a:endParaRPr lang="en-US" altLang="en-US"/>
          </a:p>
        </p:txBody>
      </p:sp>
    </p:spTree>
    <p:extLst>
      <p:ext uri="{BB962C8B-B14F-4D97-AF65-F5344CB8AC3E}">
        <p14:creationId xmlns:p14="http://schemas.microsoft.com/office/powerpoint/2010/main" val="1438832274"/>
      </p:ext>
    </p:extLst>
  </p:cSld>
  <p:clrMap bg1="lt1" tx1="dk1" bg2="lt2" tx2="dk2" accent1="accent1" accent2="accent2" accent3="accent3" accent4="accent4" accent5="accent5" accent6="accent6" hlink="hlink" folHlink="folHlink"/>
  <p:hf sldNum="0" hd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tLang="en-US" dirty="0">
              <a:ea typeface="ＭＳ Ｐゴシック" charset="-128"/>
            </a:endParaRPr>
          </a:p>
        </p:txBody>
      </p:sp>
      <p:sp>
        <p:nvSpPr>
          <p:cNvPr id="1638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200"/>
          </a:p>
        </p:txBody>
      </p:sp>
    </p:spTree>
    <p:extLst>
      <p:ext uri="{BB962C8B-B14F-4D97-AF65-F5344CB8AC3E}">
        <p14:creationId xmlns:p14="http://schemas.microsoft.com/office/powerpoint/2010/main" val="2336790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29531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NZ" sz="1200" kern="1200" dirty="0">
                <a:solidFill>
                  <a:schemeClr val="tx1"/>
                </a:solidFill>
                <a:effectLst/>
                <a:latin typeface="+mn-lt"/>
                <a:ea typeface="ＭＳ Ｐゴシック" pitchFamily="-109" charset="-128"/>
                <a:cs typeface="ＭＳ Ｐゴシック" pitchFamily="-109" charset="-128"/>
              </a:rPr>
              <a:t>Ask learners to write down what they perceived as the muddiest point in a lecture, reading, etc. The muddiest point is something that they still do not fully understand, or are having difficulty with. Collect responses then clarify these muddy points during the next class.</a:t>
            </a:r>
          </a:p>
        </p:txBody>
      </p:sp>
      <p:sp>
        <p:nvSpPr>
          <p:cNvPr id="3481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200"/>
          </a:p>
        </p:txBody>
      </p:sp>
    </p:spTree>
    <p:extLst>
      <p:ext uri="{BB962C8B-B14F-4D97-AF65-F5344CB8AC3E}">
        <p14:creationId xmlns:p14="http://schemas.microsoft.com/office/powerpoint/2010/main" val="1239391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52315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4500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656426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NZ" altLang="en-US" dirty="0"/>
              <a:t>Constructive alignment is actually extremely difficult to achieve: it is virtually impossible to get it right first time, through so-called rational top-down course design. Hence the importance of the reflective practitioner; the teacher who constantly modifies course design and delivery, constantly trying to work closer to the unattainable perfect constructive alignment. Moreover, this is not simply a matter of modifying learning activities and assessment. Sometimes, in the delivery of a module, assessment outcomes, or our work with students, reveal learning outcomes we had not anticipated but that we nevertheless recognise as valuable. These emergent learning outcomes need to be identified and incorporated into the intended learning outcomes. Constructive alignment cannot be achieved or maintained in an institutional system that does not allow frequent modification of module descriptions</a:t>
            </a:r>
          </a:p>
          <a:p>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73251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John Biggs was a leading authority on the idea of constructive alignment  - </a:t>
            </a:r>
            <a:r>
              <a:rPr lang="en-NZ" sz="1200" b="0" i="0" u="none" strike="noStrike" kern="1200" baseline="0" dirty="0">
                <a:solidFill>
                  <a:schemeClr val="tx1"/>
                </a:solidFill>
                <a:latin typeface="+mn-lt"/>
                <a:ea typeface="ＭＳ Ｐゴシック" pitchFamily="-109" charset="-128"/>
                <a:cs typeface="ＭＳ Ｐゴシック" pitchFamily="-109" charset="-128"/>
              </a:rPr>
              <a:t>Figure 1. There are two parts to constructive alignment:</a:t>
            </a:r>
          </a:p>
          <a:p>
            <a:r>
              <a:rPr lang="en-NZ" sz="1200" b="0" i="0" u="none" strike="noStrike" kern="1200" baseline="0" dirty="0">
                <a:solidFill>
                  <a:schemeClr val="tx1"/>
                </a:solidFill>
                <a:latin typeface="+mn-lt"/>
                <a:ea typeface="ＭＳ Ｐゴシック" pitchFamily="-109" charset="-128"/>
                <a:cs typeface="ＭＳ Ｐゴシック" pitchFamily="-109" charset="-128"/>
              </a:rPr>
              <a:t>Students construct meaning from what they do to learn.</a:t>
            </a:r>
          </a:p>
          <a:p>
            <a:r>
              <a:rPr lang="en-NZ" sz="1200" b="0" i="0" u="none" strike="noStrike" kern="1200" baseline="0" dirty="0">
                <a:solidFill>
                  <a:schemeClr val="tx1"/>
                </a:solidFill>
                <a:latin typeface="+mn-lt"/>
                <a:ea typeface="ＭＳ Ｐゴシック" pitchFamily="-109" charset="-128"/>
                <a:cs typeface="ＭＳ Ｐゴシック" pitchFamily="-109" charset="-128"/>
              </a:rPr>
              <a:t>The teacher aligns the planned learning activities with the learning outcomes.</a:t>
            </a:r>
          </a:p>
          <a:p>
            <a:r>
              <a:rPr lang="en-NZ" sz="1200" b="0" i="0" u="none" strike="noStrike" kern="1200" baseline="0" dirty="0">
                <a:solidFill>
                  <a:schemeClr val="tx1"/>
                </a:solidFill>
                <a:latin typeface="+mn-lt"/>
                <a:ea typeface="ＭＳ Ｐゴシック" pitchFamily="-109" charset="-128"/>
                <a:cs typeface="ＭＳ Ｐゴシック" pitchFamily="-109" charset="-128"/>
              </a:rPr>
              <a:t>The basic premise of the whole system is that the curriculum is designed so that the learning activities and assessment tasks are aligned with the learning outcomes that are intended in the course. [Ref: Aligning learning outcomes, learning and teaching activities and the assessment. Adapted from Biggs (1999) </a:t>
            </a:r>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83328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NZ" altLang="en-US" dirty="0"/>
              <a:t>Constructive alignment is actually extremely difficult to achieve: it is virtually impossible to get it right first time, through so-called rational top-down course design. Hence the importance of the reflective practitioner; the facilitator/teacher who constantly modifies course design and delivery, constantly trying to work closer to the unattainable perfect constructive alignment. Moreover, this is not simply a matter of modifying learning activities and assessment. Sometimes, in the delivery of a module, assessment outcomes, or our work with students, reveal learning outcomes we had not anticipated but that we nevertheless recognise as valuable. These emergent learning outcomes need to be identified and incorporated into the intended learning outcomes. Constructive alignment cannot be achieved or maintained in an institutional system that does not allow frequent modification of module descriptions</a:t>
            </a:r>
          </a:p>
          <a:p>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147723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t>Swap post-its until you don’t know whose you have</a:t>
            </a:r>
          </a:p>
          <a:p>
            <a:pPr>
              <a:spcAft>
                <a:spcPts val="1200"/>
              </a:spcAft>
            </a:pPr>
            <a:r>
              <a:rPr lang="en-US" dirty="0"/>
              <a:t>Read with feeling the post-it message</a:t>
            </a:r>
          </a:p>
          <a:p>
            <a:pPr>
              <a:spcAft>
                <a:spcPts val="1200"/>
              </a:spcAft>
            </a:pPr>
            <a:r>
              <a:rPr lang="en-US" dirty="0"/>
              <a:t>Stick on whiteboard</a:t>
            </a:r>
            <a:endParaRPr lang="en-NZ" dirty="0"/>
          </a:p>
          <a:p>
            <a:endParaRPr lang="en-NZ" dirty="0"/>
          </a:p>
          <a:p>
            <a:r>
              <a:rPr lang="en-NZ" dirty="0"/>
              <a:t>Problems – feedback into writing instead of face to face, student’s taking notice of feedback, and enough</a:t>
            </a:r>
            <a:r>
              <a:rPr lang="en-NZ" baseline="0" dirty="0"/>
              <a:t> time to respond sufficiently.</a:t>
            </a:r>
            <a:r>
              <a:rPr lang="en-NZ" dirty="0"/>
              <a:t> </a:t>
            </a:r>
          </a:p>
        </p:txBody>
      </p:sp>
      <p:sp>
        <p:nvSpPr>
          <p:cNvPr id="4" name="Slide Number Placeholder 3"/>
          <p:cNvSpPr>
            <a:spLocks noGrp="1"/>
          </p:cNvSpPr>
          <p:nvPr>
            <p:ph type="sldNum" sz="quarter" idx="10"/>
          </p:nvPr>
        </p:nvSpPr>
        <p:spPr/>
        <p:txBody>
          <a:bodyPr/>
          <a:lstStyle/>
          <a:p>
            <a:fld id="{E0202699-588E-4324-9326-F1865B12F9EC}" type="slidenum">
              <a:rPr lang="en-NZ" smtClean="0"/>
              <a:t>11</a:t>
            </a:fld>
            <a:endParaRPr lang="en-NZ"/>
          </a:p>
        </p:txBody>
      </p:sp>
    </p:spTree>
    <p:extLst>
      <p:ext uri="{BB962C8B-B14F-4D97-AF65-F5344CB8AC3E}">
        <p14:creationId xmlns:p14="http://schemas.microsoft.com/office/powerpoint/2010/main" val="1596164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a:t>Focus on achievements – avoiding the failings, cause that saps student’s confidence</a:t>
            </a:r>
          </a:p>
          <a:p>
            <a:endParaRPr lang="en-NZ" dirty="0"/>
          </a:p>
        </p:txBody>
      </p:sp>
      <p:sp>
        <p:nvSpPr>
          <p:cNvPr id="4" name="Slide Number Placeholder 3"/>
          <p:cNvSpPr>
            <a:spLocks noGrp="1"/>
          </p:cNvSpPr>
          <p:nvPr>
            <p:ph type="sldNum" sz="quarter" idx="10"/>
          </p:nvPr>
        </p:nvSpPr>
        <p:spPr/>
        <p:txBody>
          <a:bodyPr/>
          <a:lstStyle/>
          <a:p>
            <a:fld id="{E0202699-588E-4324-9326-F1865B12F9EC}" type="slidenum">
              <a:rPr lang="en-NZ" smtClean="0"/>
              <a:t>13</a:t>
            </a:fld>
            <a:endParaRPr lang="en-NZ"/>
          </a:p>
        </p:txBody>
      </p:sp>
    </p:spTree>
    <p:extLst>
      <p:ext uri="{BB962C8B-B14F-4D97-AF65-F5344CB8AC3E}">
        <p14:creationId xmlns:p14="http://schemas.microsoft.com/office/powerpoint/2010/main" val="569323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NZ" dirty="0"/>
              <a:t>Email</a:t>
            </a:r>
          </a:p>
          <a:p>
            <a:r>
              <a:rPr lang="en-NZ" dirty="0"/>
              <a:t>Word-processing tools used to compose individual feedback emails</a:t>
            </a:r>
          </a:p>
          <a:p>
            <a:r>
              <a:rPr lang="en-NZ" dirty="0"/>
              <a:t>Give feedback before the submit their work</a:t>
            </a:r>
          </a:p>
          <a:p>
            <a:r>
              <a:rPr lang="en-NZ" dirty="0"/>
              <a:t>Emphasis you will give feedback, so they expect it</a:t>
            </a:r>
          </a:p>
          <a:p>
            <a:r>
              <a:rPr lang="en-NZ" dirty="0"/>
              <a:t>Reduce the size of the work being marked</a:t>
            </a:r>
          </a:p>
          <a:p>
            <a:r>
              <a:rPr lang="en-NZ" dirty="0"/>
              <a:t>Separate mark from feedback comments – students decide mark based on your feedback</a:t>
            </a:r>
          </a:p>
          <a:p>
            <a:r>
              <a:rPr lang="en-NZ" dirty="0"/>
              <a:t>Use technology to give generic feedback</a:t>
            </a:r>
          </a:p>
          <a:p>
            <a:r>
              <a:rPr lang="en-NZ" dirty="0"/>
              <a:t>Use face to face context (whole class lectures) to give feedback and to check understanding (</a:t>
            </a:r>
            <a:r>
              <a:rPr lang="en-NZ" dirty="0" err="1"/>
              <a:t>eg</a:t>
            </a:r>
            <a:r>
              <a:rPr lang="en-NZ" dirty="0"/>
              <a:t> ‘The most important thing I don’t yet understand is …’)</a:t>
            </a:r>
          </a:p>
          <a:p>
            <a:endParaRPr lang="en-NZ" dirty="0"/>
          </a:p>
          <a:p>
            <a:endParaRPr lang="en-NZ" dirty="0"/>
          </a:p>
          <a:p>
            <a:r>
              <a:rPr lang="en-NZ" dirty="0"/>
              <a:t>Technology enhanced feedback</a:t>
            </a:r>
            <a:r>
              <a:rPr lang="en-NZ" baseline="0" dirty="0"/>
              <a:t> – track changes, convenient as anytime/place, can edit before sending, they can receive it in private, can tailor to individuals, use electronic cut and paste, provides external review. BEWARE students can ‘lose’ emailed feedback. </a:t>
            </a:r>
          </a:p>
          <a:p>
            <a:r>
              <a:rPr lang="en-NZ" baseline="0" dirty="0"/>
              <a:t>Computer conferences – one-to-many electronic communication, saves time, respond to factors that affect many students, students can reply individually to you</a:t>
            </a:r>
          </a:p>
          <a:p>
            <a:r>
              <a:rPr lang="en-NZ" baseline="0" dirty="0"/>
              <a:t>Computer-deliver feedback – Moodle/web-based packages – instantaneous responses, usually repeat until correct – problem is ‘now you see it, now it’s gone’ can affect students’ retention of feedback messages.</a:t>
            </a:r>
            <a:endParaRPr lang="en-NZ" dirty="0"/>
          </a:p>
        </p:txBody>
      </p:sp>
      <p:sp>
        <p:nvSpPr>
          <p:cNvPr id="4" name="Slide Number Placeholder 3"/>
          <p:cNvSpPr>
            <a:spLocks noGrp="1"/>
          </p:cNvSpPr>
          <p:nvPr>
            <p:ph type="sldNum" sz="quarter" idx="10"/>
          </p:nvPr>
        </p:nvSpPr>
        <p:spPr/>
        <p:txBody>
          <a:bodyPr/>
          <a:lstStyle/>
          <a:p>
            <a:fld id="{E0202699-588E-4324-9326-F1865B12F9EC}" type="slidenum">
              <a:rPr lang="en-NZ" smtClean="0"/>
              <a:t>14</a:t>
            </a:fld>
            <a:endParaRPr lang="en-NZ"/>
          </a:p>
        </p:txBody>
      </p:sp>
    </p:spTree>
    <p:extLst>
      <p:ext uri="{BB962C8B-B14F-4D97-AF65-F5344CB8AC3E}">
        <p14:creationId xmlns:p14="http://schemas.microsoft.com/office/powerpoint/2010/main" val="560372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5894BFF-05E5-2C4D-86FB-D923AE88D33E}"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C53DB72-F353-3E46-A8A1-408359139BFB}" type="slidenum">
              <a:rPr lang="en-US" altLang="en-US"/>
              <a:pPr/>
              <a:t>‹#›</a:t>
            </a:fld>
            <a:endParaRPr lang="en-US" altLang="en-US"/>
          </a:p>
        </p:txBody>
      </p:sp>
    </p:spTree>
    <p:extLst>
      <p:ext uri="{BB962C8B-B14F-4D97-AF65-F5344CB8AC3E}">
        <p14:creationId xmlns:p14="http://schemas.microsoft.com/office/powerpoint/2010/main" val="166508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6C9A44D9-4157-0F4A-AA67-6E48CD28A310}"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7B4EE690-1A44-854B-AD12-6642A316DA87}" type="slidenum">
              <a:rPr lang="en-US" altLang="en-US"/>
              <a:pPr/>
              <a:t>‹#›</a:t>
            </a:fld>
            <a:endParaRPr lang="en-US" altLang="en-US"/>
          </a:p>
        </p:txBody>
      </p:sp>
    </p:spTree>
    <p:extLst>
      <p:ext uri="{BB962C8B-B14F-4D97-AF65-F5344CB8AC3E}">
        <p14:creationId xmlns:p14="http://schemas.microsoft.com/office/powerpoint/2010/main" val="213080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AFA06B46-9F8C-BE43-9590-46E734E9776A}"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F14F5F57-7FBF-DD44-A335-ACC5AF7B86F7}" type="slidenum">
              <a:rPr lang="en-US" altLang="en-US"/>
              <a:pPr/>
              <a:t>‹#›</a:t>
            </a:fld>
            <a:endParaRPr lang="en-US" altLang="en-US"/>
          </a:p>
        </p:txBody>
      </p:sp>
    </p:spTree>
    <p:extLst>
      <p:ext uri="{BB962C8B-B14F-4D97-AF65-F5344CB8AC3E}">
        <p14:creationId xmlns:p14="http://schemas.microsoft.com/office/powerpoint/2010/main" val="95949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FCC1E22-BD0A-1848-9261-810858117ABF}"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F1FAF1E-E89D-EB42-A56E-87E7AEFADF4B}" type="slidenum">
              <a:rPr lang="en-US" altLang="en-US"/>
              <a:pPr/>
              <a:t>‹#›</a:t>
            </a:fld>
            <a:endParaRPr lang="en-US" altLang="en-US"/>
          </a:p>
        </p:txBody>
      </p:sp>
    </p:spTree>
    <p:extLst>
      <p:ext uri="{BB962C8B-B14F-4D97-AF65-F5344CB8AC3E}">
        <p14:creationId xmlns:p14="http://schemas.microsoft.com/office/powerpoint/2010/main" val="120699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634AD528-6637-A94B-9705-AADE540ACDE6}"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189140E-AA30-8C49-B164-470641A874E6}" type="slidenum">
              <a:rPr lang="en-US" altLang="en-US"/>
              <a:pPr/>
              <a:t>‹#›</a:t>
            </a:fld>
            <a:endParaRPr lang="en-US" altLang="en-US"/>
          </a:p>
        </p:txBody>
      </p:sp>
    </p:spTree>
    <p:extLst>
      <p:ext uri="{BB962C8B-B14F-4D97-AF65-F5344CB8AC3E}">
        <p14:creationId xmlns:p14="http://schemas.microsoft.com/office/powerpoint/2010/main" val="87446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DE3896B6-8360-8746-9CFC-1F263391D5DB}" type="datetime1">
              <a:rPr lang="en-US" altLang="en-US"/>
              <a:pPr/>
              <a:t>6/12/2019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36626E52-141E-CC48-9581-C598E20D04C5}" type="slidenum">
              <a:rPr lang="en-US" altLang="en-US"/>
              <a:pPr/>
              <a:t>‹#›</a:t>
            </a:fld>
            <a:endParaRPr lang="en-US" altLang="en-US"/>
          </a:p>
        </p:txBody>
      </p:sp>
    </p:spTree>
    <p:extLst>
      <p:ext uri="{BB962C8B-B14F-4D97-AF65-F5344CB8AC3E}">
        <p14:creationId xmlns:p14="http://schemas.microsoft.com/office/powerpoint/2010/main" val="198185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C093DE6-529B-AD45-97BC-4E88DC47EA84}" type="datetime1">
              <a:rPr lang="en-US" altLang="en-US"/>
              <a:pPr/>
              <a:t>6/12/2019</a:t>
            </a:fld>
            <a:endParaRPr lang="en-US" altLang="en-US"/>
          </a:p>
        </p:txBody>
      </p:sp>
      <p:sp>
        <p:nvSpPr>
          <p:cNvPr id="8"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9"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34AC801-FE54-4D4D-8CBE-BCE744F49B4F}" type="slidenum">
              <a:rPr lang="en-US" altLang="en-US"/>
              <a:pPr/>
              <a:t>‹#›</a:t>
            </a:fld>
            <a:endParaRPr lang="en-US" altLang="en-US"/>
          </a:p>
        </p:txBody>
      </p:sp>
    </p:spTree>
    <p:extLst>
      <p:ext uri="{BB962C8B-B14F-4D97-AF65-F5344CB8AC3E}">
        <p14:creationId xmlns:p14="http://schemas.microsoft.com/office/powerpoint/2010/main" val="153474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830FD3A6-9E88-E746-BC14-AA1218108928}" type="datetime1">
              <a:rPr lang="en-US" altLang="en-US"/>
              <a:pPr/>
              <a:t>6/12/2019</a:t>
            </a:fld>
            <a:endParaRPr lang="en-US" altLang="en-US"/>
          </a:p>
        </p:txBody>
      </p:sp>
      <p:sp>
        <p:nvSpPr>
          <p:cNvPr id="4"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644362D-1867-254B-ACB4-FBCE2A9C96F3}" type="slidenum">
              <a:rPr lang="en-US" altLang="en-US"/>
              <a:pPr/>
              <a:t>‹#›</a:t>
            </a:fld>
            <a:endParaRPr lang="en-US" altLang="en-US"/>
          </a:p>
        </p:txBody>
      </p:sp>
    </p:spTree>
    <p:extLst>
      <p:ext uri="{BB962C8B-B14F-4D97-AF65-F5344CB8AC3E}">
        <p14:creationId xmlns:p14="http://schemas.microsoft.com/office/powerpoint/2010/main" val="104272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A7F7A5A6-969E-264A-B67A-67D420C5DA46}" type="datetime1">
              <a:rPr lang="en-US" altLang="en-US"/>
              <a:pPr/>
              <a:t>6/12/2019</a:t>
            </a:fld>
            <a:endParaRPr lang="en-US" altLang="en-US"/>
          </a:p>
        </p:txBody>
      </p:sp>
      <p:sp>
        <p:nvSpPr>
          <p:cNvPr id="3"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4"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3359AE5-D10D-2041-AD74-D47BC70A95CF}" type="slidenum">
              <a:rPr lang="en-US" altLang="en-US"/>
              <a:pPr/>
              <a:t>‹#›</a:t>
            </a:fld>
            <a:endParaRPr lang="en-US" altLang="en-US"/>
          </a:p>
        </p:txBody>
      </p:sp>
    </p:spTree>
    <p:extLst>
      <p:ext uri="{BB962C8B-B14F-4D97-AF65-F5344CB8AC3E}">
        <p14:creationId xmlns:p14="http://schemas.microsoft.com/office/powerpoint/2010/main" val="165755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C8A66633-27E4-834F-A0C7-4F7152FC4C9B}" type="datetime1">
              <a:rPr lang="en-US" altLang="en-US"/>
              <a:pPr/>
              <a:t>6/12/2019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25AA12B6-1CA1-484F-89E0-9D46CC94DD8B}" type="slidenum">
              <a:rPr lang="en-US" altLang="en-US"/>
              <a:pPr/>
              <a:t>‹#›</a:t>
            </a:fld>
            <a:endParaRPr lang="en-US" altLang="en-US"/>
          </a:p>
        </p:txBody>
      </p:sp>
    </p:spTree>
    <p:extLst>
      <p:ext uri="{BB962C8B-B14F-4D97-AF65-F5344CB8AC3E}">
        <p14:creationId xmlns:p14="http://schemas.microsoft.com/office/powerpoint/2010/main" val="142347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16BE03FD-574E-EF4F-BC5C-F58172CBAB66}" type="datetime1">
              <a:rPr lang="en-US" altLang="en-US"/>
              <a:pPr/>
              <a:t>6/12/2019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9C9510A-9673-684E-A2C7-44F6D904F6AF}" type="slidenum">
              <a:rPr lang="en-US" altLang="en-US"/>
              <a:pPr/>
              <a:t>‹#›</a:t>
            </a:fld>
            <a:endParaRPr lang="en-US" altLang="en-US"/>
          </a:p>
        </p:txBody>
      </p:sp>
    </p:spTree>
    <p:extLst>
      <p:ext uri="{BB962C8B-B14F-4D97-AF65-F5344CB8AC3E}">
        <p14:creationId xmlns:p14="http://schemas.microsoft.com/office/powerpoint/2010/main" val="130584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J019464 WIN Powerpoint Branding.jp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3240088"/>
            <a:ext cx="9144000"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www.dodgycoder.net/2013/01/big-ball-of-mud-design-pattern.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386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p:cNvSpPr>
            <a:spLocks noGrp="1"/>
          </p:cNvSpPr>
          <p:nvPr>
            <p:ph type="ctrTitle"/>
          </p:nvPr>
        </p:nvSpPr>
        <p:spPr bwMode="auto">
          <a:xfrm>
            <a:off x="1224846" y="366736"/>
            <a:ext cx="7808916" cy="2031956"/>
          </a:xfrm>
          <a:prstGeom prst="ellipse">
            <a:avLst/>
          </a:prstGeom>
          <a:solidFill>
            <a:srgbClr val="262626"/>
          </a:solidFill>
          <a:ln w="174625" cmpd="thinThick">
            <a:solidFill>
              <a:srgbClr val="262626"/>
            </a:solidFill>
          </a:ln>
          <a:extLst/>
        </p:spPr>
        <p:txBody>
          <a:bodyPr vert="horz" lIns="91440" tIns="45720" rIns="91440" bIns="45720" numCol="1" rtlCol="0" anchor="ctr" anchorCtr="0" compatLnSpc="1">
            <a:prstTxWarp prst="textNoShape">
              <a:avLst/>
            </a:prstTxWarp>
            <a:noAutofit/>
          </a:bodyPr>
          <a:lstStyle/>
          <a:p>
            <a:pPr defTabSz="914400" eaLnBrk="1" hangingPunct="1">
              <a:lnSpc>
                <a:spcPct val="90000"/>
              </a:lnSpc>
            </a:pPr>
            <a:br>
              <a:rPr lang="en-US" altLang="en-US" sz="2800" kern="1200" dirty="0">
                <a:solidFill>
                  <a:srgbClr val="FFFFFF"/>
                </a:solidFill>
                <a:latin typeface="+mj-lt"/>
                <a:ea typeface="+mj-ea"/>
                <a:cs typeface="+mj-cs"/>
              </a:rPr>
            </a:br>
            <a:r>
              <a:rPr lang="en-US" altLang="en-US" sz="2800" kern="1200" dirty="0">
                <a:solidFill>
                  <a:srgbClr val="FFFFFF"/>
                </a:solidFill>
                <a:latin typeface="+mj-lt"/>
                <a:ea typeface="+mj-ea"/>
                <a:cs typeface="+mj-cs"/>
              </a:rPr>
              <a:t>Module Two</a:t>
            </a:r>
            <a:br>
              <a:rPr lang="en-US" altLang="en-US" sz="2800" kern="1200" dirty="0">
                <a:solidFill>
                  <a:srgbClr val="FFFFFF"/>
                </a:solidFill>
                <a:latin typeface="+mj-lt"/>
                <a:ea typeface="+mj-ea"/>
                <a:cs typeface="+mj-cs"/>
              </a:rPr>
            </a:br>
            <a:br>
              <a:rPr lang="en-US" altLang="en-US" sz="2800" kern="1200" dirty="0">
                <a:solidFill>
                  <a:srgbClr val="FFFFFF"/>
                </a:solidFill>
                <a:latin typeface="+mj-lt"/>
                <a:ea typeface="+mj-ea"/>
                <a:cs typeface="+mj-cs"/>
              </a:rPr>
            </a:br>
            <a:r>
              <a:rPr lang="en-US" altLang="en-US" sz="2800" kern="1200" dirty="0">
                <a:solidFill>
                  <a:srgbClr val="FFFFFF"/>
                </a:solidFill>
                <a:latin typeface="+mj-lt"/>
                <a:ea typeface="+mj-ea"/>
                <a:cs typeface="+mj-cs"/>
              </a:rPr>
              <a:t>Session 4</a:t>
            </a:r>
            <a:br>
              <a:rPr lang="en-US" altLang="en-US" sz="2800" kern="1200" dirty="0">
                <a:solidFill>
                  <a:srgbClr val="FFFFFF"/>
                </a:solidFill>
                <a:latin typeface="+mj-lt"/>
                <a:ea typeface="+mj-ea"/>
                <a:cs typeface="+mj-cs"/>
              </a:rPr>
            </a:br>
            <a:br>
              <a:rPr lang="en-US" altLang="en-US" sz="2800" kern="1200" dirty="0">
                <a:solidFill>
                  <a:srgbClr val="FFFFFF"/>
                </a:solidFill>
                <a:latin typeface="+mj-lt"/>
                <a:ea typeface="+mj-ea"/>
                <a:cs typeface="+mj-cs"/>
              </a:rPr>
            </a:br>
            <a:endParaRPr lang="en-US" altLang="en-US" sz="2800" kern="1200" dirty="0">
              <a:solidFill>
                <a:srgbClr val="FFFFFF"/>
              </a:solidFill>
              <a:latin typeface="+mj-lt"/>
              <a:ea typeface="+mj-ea"/>
              <a:cs typeface="+mj-cs"/>
            </a:endParaRPr>
          </a:p>
        </p:txBody>
      </p:sp>
      <p:sp>
        <p:nvSpPr>
          <p:cNvPr id="6" name="Rectangle 5">
            <a:extLst>
              <a:ext uri="{FF2B5EF4-FFF2-40B4-BE49-F238E27FC236}">
                <a16:creationId xmlns:a16="http://schemas.microsoft.com/office/drawing/2014/main" id="{70ED67B6-66A1-4084-A931-377113299DA1}"/>
              </a:ext>
            </a:extLst>
          </p:cNvPr>
          <p:cNvSpPr/>
          <p:nvPr/>
        </p:nvSpPr>
        <p:spPr>
          <a:xfrm>
            <a:off x="1175215" y="2847766"/>
            <a:ext cx="7968785"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Constructive Alignment</a:t>
            </a:r>
          </a:p>
        </p:txBody>
      </p:sp>
    </p:spTree>
    <p:extLst>
      <p:ext uri="{BB962C8B-B14F-4D97-AF65-F5344CB8AC3E}">
        <p14:creationId xmlns:p14="http://schemas.microsoft.com/office/powerpoint/2010/main" val="2823293994"/>
      </p:ext>
    </p:extLst>
  </p:cSld>
  <p:clrMapOvr>
    <a:masterClrMapping/>
  </p:clrMapOvr>
  <p:transition spd="med" advTm="8682">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05979"/>
            <a:ext cx="9143999" cy="857250"/>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Structure</a:t>
            </a:r>
          </a:p>
        </p:txBody>
      </p:sp>
      <p:sp>
        <p:nvSpPr>
          <p:cNvPr id="6" name="Content Placeholder 2">
            <a:extLst>
              <a:ext uri="{FF2B5EF4-FFF2-40B4-BE49-F238E27FC236}">
                <a16:creationId xmlns:a16="http://schemas.microsoft.com/office/drawing/2014/main" id="{1671AB78-479C-443B-86F7-5D7787C94E11}"/>
              </a:ext>
            </a:extLst>
          </p:cNvPr>
          <p:cNvSpPr txBox="1">
            <a:spLocks/>
          </p:cNvSpPr>
          <p:nvPr/>
        </p:nvSpPr>
        <p:spPr>
          <a:xfrm>
            <a:off x="889043" y="939404"/>
            <a:ext cx="7365912" cy="3011547"/>
          </a:xfrm>
          <a:prstGeom prst="rect">
            <a:avLst/>
          </a:prstGeom>
        </p:spPr>
        <p:txBody>
          <a:bodyPr>
            <a:noAutofit/>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534988" indent="-534988">
              <a:spcBef>
                <a:spcPts val="0"/>
              </a:spcBef>
              <a:spcAft>
                <a:spcPts val="0"/>
              </a:spcAft>
              <a:buFont typeface="Arial" charset="0"/>
              <a:buBlip>
                <a:blip r:embed="rId2">
                  <a:extLst/>
                </a:blip>
              </a:buBlip>
            </a:pPr>
            <a:r>
              <a:rPr lang="en-NZ" dirty="0"/>
              <a:t>Formative Assessment</a:t>
            </a:r>
          </a:p>
          <a:p>
            <a:pPr marL="534988" indent="-534988">
              <a:spcBef>
                <a:spcPts val="0"/>
              </a:spcBef>
              <a:spcAft>
                <a:spcPts val="0"/>
              </a:spcAft>
              <a:buNone/>
            </a:pPr>
            <a:r>
              <a:rPr lang="en-NZ" dirty="0"/>
              <a:t>	</a:t>
            </a:r>
            <a:r>
              <a:rPr lang="en-NZ" sz="2400" dirty="0"/>
              <a:t>Assessment </a:t>
            </a:r>
            <a:r>
              <a:rPr lang="en-NZ" sz="2400" b="1" i="1" dirty="0"/>
              <a:t>for</a:t>
            </a:r>
            <a:r>
              <a:rPr lang="en-NZ" sz="2400" dirty="0"/>
              <a:t> learning</a:t>
            </a:r>
          </a:p>
          <a:p>
            <a:pPr marL="0" indent="0">
              <a:spcBef>
                <a:spcPts val="0"/>
              </a:spcBef>
              <a:spcAft>
                <a:spcPts val="0"/>
              </a:spcAft>
              <a:buNone/>
              <a:tabLst>
                <a:tab pos="534988" algn="l"/>
              </a:tabLst>
            </a:pPr>
            <a:r>
              <a:rPr lang="en-NZ" sz="2400" dirty="0"/>
              <a:t>	Providing feedback</a:t>
            </a:r>
          </a:p>
          <a:p>
            <a:pPr marL="0" indent="0">
              <a:spcBef>
                <a:spcPts val="0"/>
              </a:spcBef>
              <a:spcAft>
                <a:spcPts val="0"/>
              </a:spcAft>
              <a:buNone/>
              <a:tabLst>
                <a:tab pos="534988" algn="l"/>
              </a:tabLst>
            </a:pPr>
            <a:endParaRPr lang="en-NZ" sz="2400" dirty="0"/>
          </a:p>
          <a:p>
            <a:pPr marL="534988" indent="-534988">
              <a:spcBef>
                <a:spcPts val="0"/>
              </a:spcBef>
              <a:spcAft>
                <a:spcPts val="0"/>
              </a:spcAft>
              <a:buFont typeface="Arial" charset="0"/>
              <a:buBlip>
                <a:blip r:embed="rId2">
                  <a:extLst/>
                </a:blip>
              </a:buBlip>
            </a:pPr>
            <a:r>
              <a:rPr lang="en-NZ" dirty="0"/>
              <a:t>Summative Assessment</a:t>
            </a:r>
          </a:p>
          <a:p>
            <a:pPr marL="0" indent="0">
              <a:spcBef>
                <a:spcPts val="0"/>
              </a:spcBef>
              <a:spcAft>
                <a:spcPts val="0"/>
              </a:spcAft>
              <a:buNone/>
              <a:tabLst>
                <a:tab pos="534988" algn="l"/>
              </a:tabLst>
            </a:pPr>
            <a:r>
              <a:rPr lang="en-NZ" dirty="0"/>
              <a:t>	</a:t>
            </a:r>
            <a:r>
              <a:rPr lang="en-NZ" sz="2400" dirty="0"/>
              <a:t>Assessment </a:t>
            </a:r>
            <a:r>
              <a:rPr lang="en-NZ" sz="2400" b="1" i="1" dirty="0"/>
              <a:t>of</a:t>
            </a:r>
            <a:r>
              <a:rPr lang="en-NZ" sz="2400" dirty="0"/>
              <a:t> learning </a:t>
            </a:r>
          </a:p>
          <a:p>
            <a:pPr marL="0" indent="0">
              <a:spcBef>
                <a:spcPts val="0"/>
              </a:spcBef>
              <a:spcAft>
                <a:spcPts val="0"/>
              </a:spcAft>
              <a:buNone/>
              <a:tabLst>
                <a:tab pos="534988" algn="l"/>
              </a:tabLst>
            </a:pPr>
            <a:r>
              <a:rPr lang="en-NZ" sz="2400" dirty="0"/>
              <a:t>	Being fair, equitable as well as valid and reliable</a:t>
            </a:r>
          </a:p>
          <a:p>
            <a:pPr marL="0" indent="0">
              <a:lnSpc>
                <a:spcPct val="150000"/>
              </a:lnSpc>
              <a:spcBef>
                <a:spcPts val="0"/>
              </a:spcBef>
              <a:spcAft>
                <a:spcPts val="0"/>
              </a:spcAft>
              <a:buFont typeface="Arial" charset="0"/>
              <a:buNone/>
            </a:pPr>
            <a:endParaRPr lang="en-NZ" sz="2000" dirty="0"/>
          </a:p>
          <a:p>
            <a:pPr marL="0" indent="0">
              <a:lnSpc>
                <a:spcPct val="150000"/>
              </a:lnSpc>
              <a:spcBef>
                <a:spcPts val="0"/>
              </a:spcBef>
              <a:spcAft>
                <a:spcPts val="0"/>
              </a:spcAft>
              <a:buFont typeface="Arial" charset="0"/>
              <a:buNone/>
            </a:pPr>
            <a:endParaRPr lang="en-NZ" sz="2000" dirty="0"/>
          </a:p>
        </p:txBody>
      </p:sp>
    </p:spTree>
    <p:extLst>
      <p:ext uri="{BB962C8B-B14F-4D97-AF65-F5344CB8AC3E}">
        <p14:creationId xmlns:p14="http://schemas.microsoft.com/office/powerpoint/2010/main" val="157132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445" y="672681"/>
            <a:ext cx="4959407" cy="430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3066948" y="1617360"/>
            <a:ext cx="2784348" cy="2412302"/>
          </a:xfrm>
        </p:spPr>
        <p:txBody>
          <a:bodyPr>
            <a:normAutofit fontScale="85000" lnSpcReduction="20000"/>
          </a:bodyPr>
          <a:lstStyle/>
          <a:p>
            <a:pPr marL="0" indent="0">
              <a:spcAft>
                <a:spcPts val="900"/>
              </a:spcAft>
              <a:buNone/>
            </a:pPr>
            <a:r>
              <a:rPr lang="en-US" dirty="0"/>
              <a:t>“Assessing learners work and giving them feedback would be much better for me if only I ….”</a:t>
            </a:r>
          </a:p>
        </p:txBody>
      </p:sp>
      <p:sp>
        <p:nvSpPr>
          <p:cNvPr id="6" name="Title 1"/>
          <p:cNvSpPr>
            <a:spLocks noGrp="1"/>
          </p:cNvSpPr>
          <p:nvPr>
            <p:ph type="title"/>
          </p:nvPr>
        </p:nvSpPr>
        <p:spPr>
          <a:xfrm>
            <a:off x="263449" y="277322"/>
            <a:ext cx="8149031" cy="790718"/>
          </a:xfrm>
        </p:spPr>
        <p:txBody>
          <a:bodyPr/>
          <a:lstStyle/>
          <a:p>
            <a:r>
              <a:rPr lang="en-US" sz="3200" dirty="0"/>
              <a:t>Formative feedback</a:t>
            </a:r>
          </a:p>
        </p:txBody>
      </p:sp>
    </p:spTree>
    <p:extLst>
      <p:ext uri="{BB962C8B-B14F-4D97-AF65-F5344CB8AC3E}">
        <p14:creationId xmlns:p14="http://schemas.microsoft.com/office/powerpoint/2010/main" val="1277120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56632" y="1257539"/>
            <a:ext cx="3813047" cy="857250"/>
          </a:xfrm>
          <a:prstGeom prst="rect">
            <a:avLst/>
          </a:prstGeom>
        </p:spPr>
        <p:txBody>
          <a:bodyPr vert="horz" lIns="68580" tIns="34290" rIns="68580" bIns="3429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Problems with Feedback</a:t>
            </a:r>
          </a:p>
        </p:txBody>
      </p:sp>
      <p:graphicFrame>
        <p:nvGraphicFramePr>
          <p:cNvPr id="2" name="Diagram 1">
            <a:extLst>
              <a:ext uri="{FF2B5EF4-FFF2-40B4-BE49-F238E27FC236}">
                <a16:creationId xmlns:a16="http://schemas.microsoft.com/office/drawing/2014/main" id="{0D785E40-70FE-427C-AFC5-322AABAC7188}"/>
              </a:ext>
            </a:extLst>
          </p:cNvPr>
          <p:cNvGraphicFramePr/>
          <p:nvPr>
            <p:extLst>
              <p:ext uri="{D42A27DB-BD31-4B8C-83A1-F6EECF244321}">
                <p14:modId xmlns:p14="http://schemas.microsoft.com/office/powerpoint/2010/main" val="4276524011"/>
              </p:ext>
            </p:extLst>
          </p:nvPr>
        </p:nvGraphicFramePr>
        <p:xfrm>
          <a:off x="417576" y="442834"/>
          <a:ext cx="48950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48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28" y="1268731"/>
            <a:ext cx="2336292" cy="1303019"/>
          </a:xfrm>
        </p:spPr>
        <p:txBody>
          <a:bodyPr/>
          <a:lstStyle/>
          <a:p>
            <a:pPr algn="l"/>
            <a:r>
              <a:rPr lang="en-NZ" sz="3200" dirty="0"/>
              <a:t>Why do we do it?</a:t>
            </a:r>
          </a:p>
        </p:txBody>
      </p:sp>
      <p:graphicFrame>
        <p:nvGraphicFramePr>
          <p:cNvPr id="4" name="Diagram 3">
            <a:extLst>
              <a:ext uri="{FF2B5EF4-FFF2-40B4-BE49-F238E27FC236}">
                <a16:creationId xmlns:a16="http://schemas.microsoft.com/office/drawing/2014/main" id="{D766B53A-112D-4589-951D-9FFBF02BE952}"/>
              </a:ext>
            </a:extLst>
          </p:cNvPr>
          <p:cNvGraphicFramePr/>
          <p:nvPr>
            <p:extLst>
              <p:ext uri="{D42A27DB-BD31-4B8C-83A1-F6EECF244321}">
                <p14:modId xmlns:p14="http://schemas.microsoft.com/office/powerpoint/2010/main" val="1124730260"/>
              </p:ext>
            </p:extLst>
          </p:nvPr>
        </p:nvGraphicFramePr>
        <p:xfrm>
          <a:off x="2962656" y="420623"/>
          <a:ext cx="5842826" cy="3885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9554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6281"/>
            <a:ext cx="8997696" cy="857250"/>
          </a:xfrm>
        </p:spPr>
        <p:txBody>
          <a:bodyPr>
            <a:normAutofit/>
          </a:bodyPr>
          <a:lstStyle/>
          <a:p>
            <a:r>
              <a:rPr lang="en-NZ" sz="3200" dirty="0"/>
              <a:t>How do you give feedback?</a:t>
            </a:r>
          </a:p>
        </p:txBody>
      </p:sp>
      <p:sp>
        <p:nvSpPr>
          <p:cNvPr id="6" name="TextBox 5"/>
          <p:cNvSpPr txBox="1"/>
          <p:nvPr/>
        </p:nvSpPr>
        <p:spPr>
          <a:xfrm>
            <a:off x="4489704" y="3828425"/>
            <a:ext cx="1544432" cy="646331"/>
          </a:xfrm>
          <a:prstGeom prst="rect">
            <a:avLst/>
          </a:prstGeom>
          <a:noFill/>
        </p:spPr>
        <p:txBody>
          <a:bodyPr wrap="square" rtlCol="0">
            <a:spAutoFit/>
          </a:bodyPr>
          <a:lstStyle/>
          <a:p>
            <a:r>
              <a:rPr lang="en-NZ" sz="3600" dirty="0"/>
              <a:t>Share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604" y="1561441"/>
            <a:ext cx="1930003" cy="208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490472" y="1364117"/>
            <a:ext cx="1544432" cy="646331"/>
          </a:xfrm>
          <a:prstGeom prst="rect">
            <a:avLst/>
          </a:prstGeom>
          <a:noFill/>
        </p:spPr>
        <p:txBody>
          <a:bodyPr wrap="square" rtlCol="0">
            <a:spAutoFit/>
          </a:bodyPr>
          <a:lstStyle/>
          <a:p>
            <a:r>
              <a:rPr lang="en-NZ" sz="3600" dirty="0"/>
              <a:t>Think</a:t>
            </a:r>
          </a:p>
        </p:txBody>
      </p:sp>
    </p:spTree>
    <p:extLst>
      <p:ext uri="{BB962C8B-B14F-4D97-AF65-F5344CB8AC3E}">
        <p14:creationId xmlns:p14="http://schemas.microsoft.com/office/powerpoint/2010/main" val="1380181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9B0AFEC-9BF3-4982-B0D3-B81F6884BA12}"/>
              </a:ext>
            </a:extLst>
          </p:cNvPr>
          <p:cNvSpPr txBox="1">
            <a:spLocks/>
          </p:cNvSpPr>
          <p:nvPr/>
        </p:nvSpPr>
        <p:spPr>
          <a:xfrm>
            <a:off x="336430" y="1096857"/>
            <a:ext cx="8557403" cy="3011547"/>
          </a:xfrm>
          <a:prstGeom prst="rect">
            <a:avLst/>
          </a:prstGeom>
        </p:spPr>
        <p:txBody>
          <a:bodyPr>
            <a:noAutofit/>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534988" indent="-534988">
              <a:spcBef>
                <a:spcPts val="0"/>
              </a:spcBef>
              <a:spcAft>
                <a:spcPts val="0"/>
              </a:spcAft>
              <a:buFont typeface="Arial" charset="0"/>
              <a:buBlip>
                <a:blip r:embed="rId2">
                  <a:extLst/>
                </a:blip>
              </a:buBlip>
            </a:pPr>
            <a:r>
              <a:rPr lang="en-NZ" dirty="0"/>
              <a:t>It is used to engage students learning.</a:t>
            </a:r>
          </a:p>
          <a:p>
            <a:pPr marL="534988" indent="-534988">
              <a:spcBef>
                <a:spcPts val="0"/>
              </a:spcBef>
              <a:spcAft>
                <a:spcPts val="0"/>
              </a:spcAft>
              <a:buFont typeface="Arial" charset="0"/>
              <a:buBlip>
                <a:blip r:embed="rId2">
                  <a:extLst/>
                </a:blip>
              </a:buBlip>
            </a:pPr>
            <a:r>
              <a:rPr lang="en-NZ" dirty="0"/>
              <a:t>Feedback is used to actively improve learning.</a:t>
            </a:r>
          </a:p>
          <a:p>
            <a:pPr marL="534988" indent="-534988">
              <a:spcBef>
                <a:spcPts val="0"/>
              </a:spcBef>
              <a:spcAft>
                <a:spcPts val="0"/>
              </a:spcAft>
              <a:buFont typeface="Arial" charset="0"/>
              <a:buBlip>
                <a:blip r:embed="rId2">
                  <a:extLst/>
                </a:blip>
              </a:buBlip>
            </a:pPr>
            <a:r>
              <a:rPr lang="en-NZ" dirty="0"/>
              <a:t>Learners and facilitators are responsible partners in learning.</a:t>
            </a:r>
          </a:p>
          <a:p>
            <a:pPr marL="534988" indent="-534988">
              <a:spcBef>
                <a:spcPts val="0"/>
              </a:spcBef>
              <a:spcAft>
                <a:spcPts val="0"/>
              </a:spcAft>
              <a:buFont typeface="Arial" charset="0"/>
              <a:buBlip>
                <a:blip r:embed="rId2">
                  <a:extLst/>
                </a:blip>
              </a:buBlip>
            </a:pPr>
            <a:r>
              <a:rPr lang="en-NZ" dirty="0"/>
              <a:t>Assessment for learning is placed at the centre of programme/module design.</a:t>
            </a:r>
          </a:p>
          <a:p>
            <a:pPr>
              <a:lnSpc>
                <a:spcPct val="150000"/>
              </a:lnSpc>
              <a:spcBef>
                <a:spcPts val="0"/>
              </a:spcBef>
              <a:spcAft>
                <a:spcPts val="0"/>
              </a:spcAft>
              <a:buFont typeface="Arial" charset="0"/>
              <a:buBlip>
                <a:blip r:embed="rId2">
                  <a:extLst/>
                </a:blip>
              </a:buBlip>
            </a:pPr>
            <a:endParaRPr lang="en-NZ" sz="2000" dirty="0"/>
          </a:p>
          <a:p>
            <a:pPr marL="0" indent="0">
              <a:lnSpc>
                <a:spcPct val="150000"/>
              </a:lnSpc>
              <a:spcBef>
                <a:spcPts val="0"/>
              </a:spcBef>
              <a:spcAft>
                <a:spcPts val="0"/>
              </a:spcAft>
              <a:buFont typeface="Arial" charset="0"/>
              <a:buNone/>
            </a:pPr>
            <a:endParaRPr lang="en-NZ" sz="2000" dirty="0"/>
          </a:p>
          <a:p>
            <a:pPr marL="0" indent="0">
              <a:lnSpc>
                <a:spcPct val="150000"/>
              </a:lnSpc>
              <a:spcBef>
                <a:spcPts val="0"/>
              </a:spcBef>
              <a:spcAft>
                <a:spcPts val="0"/>
              </a:spcAft>
              <a:buFont typeface="Arial" charset="0"/>
              <a:buNone/>
            </a:pPr>
            <a:endParaRPr lang="en-NZ" sz="2000" dirty="0"/>
          </a:p>
        </p:txBody>
      </p:sp>
      <p:sp>
        <p:nvSpPr>
          <p:cNvPr id="9" name="Title 1">
            <a:extLst>
              <a:ext uri="{FF2B5EF4-FFF2-40B4-BE49-F238E27FC236}">
                <a16:creationId xmlns:a16="http://schemas.microsoft.com/office/drawing/2014/main" id="{83971DBD-0C73-43AC-8F6B-4B294CEC1A6E}"/>
              </a:ext>
            </a:extLst>
          </p:cNvPr>
          <p:cNvSpPr>
            <a:spLocks noGrp="1"/>
          </p:cNvSpPr>
          <p:nvPr>
            <p:ph type="title"/>
          </p:nvPr>
        </p:nvSpPr>
        <p:spPr>
          <a:xfrm>
            <a:off x="0" y="206375"/>
            <a:ext cx="9230264" cy="857250"/>
          </a:xfrm>
        </p:spPr>
        <p:txBody>
          <a:bodyPr/>
          <a:lstStyle/>
          <a:p>
            <a:r>
              <a:rPr lang="en-NZ" sz="3200" dirty="0"/>
              <a:t>Assessment has most effect when ….</a:t>
            </a:r>
          </a:p>
        </p:txBody>
      </p:sp>
    </p:spTree>
    <p:extLst>
      <p:ext uri="{BB962C8B-B14F-4D97-AF65-F5344CB8AC3E}">
        <p14:creationId xmlns:p14="http://schemas.microsoft.com/office/powerpoint/2010/main" val="3210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9B0AFEC-9BF3-4982-B0D3-B81F6884BA12}"/>
              </a:ext>
            </a:extLst>
          </p:cNvPr>
          <p:cNvSpPr txBox="1">
            <a:spLocks/>
          </p:cNvSpPr>
          <p:nvPr/>
        </p:nvSpPr>
        <p:spPr>
          <a:xfrm>
            <a:off x="163901" y="945206"/>
            <a:ext cx="8813843" cy="3253088"/>
          </a:xfrm>
          <a:prstGeom prst="rect">
            <a:avLst/>
          </a:prstGeom>
        </p:spPr>
        <p:txBody>
          <a:bodyPr>
            <a:noAutofit/>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720725" indent="-720725">
              <a:spcBef>
                <a:spcPts val="0"/>
              </a:spcBef>
              <a:spcAft>
                <a:spcPts val="0"/>
              </a:spcAft>
              <a:buFont typeface="Arial" charset="0"/>
              <a:buBlip>
                <a:blip r:embed="rId2">
                  <a:extLst/>
                </a:blip>
              </a:buBlip>
            </a:pPr>
            <a:r>
              <a:rPr lang="en-NZ" dirty="0"/>
              <a:t>Assessment provides inclusive and trustworthy representation of learner achievement.</a:t>
            </a:r>
          </a:p>
          <a:p>
            <a:pPr marL="720725" indent="-720725">
              <a:spcBef>
                <a:spcPts val="0"/>
              </a:spcBef>
              <a:spcAft>
                <a:spcPts val="0"/>
              </a:spcAft>
              <a:buBlip>
                <a:blip r:embed="rId2">
                  <a:extLst/>
                </a:blip>
              </a:buBlip>
            </a:pPr>
            <a:r>
              <a:rPr lang="en-NZ" dirty="0"/>
              <a:t>Learners are inducted into the assessment practices and cultures of higher education.</a:t>
            </a:r>
          </a:p>
          <a:p>
            <a:pPr marL="720725" indent="-720725">
              <a:spcBef>
                <a:spcPts val="0"/>
              </a:spcBef>
              <a:spcAft>
                <a:spcPts val="0"/>
              </a:spcAft>
              <a:buBlip>
                <a:blip r:embed="rId2">
                  <a:extLst/>
                </a:blip>
              </a:buBlip>
            </a:pPr>
            <a:r>
              <a:rPr lang="en-NZ" dirty="0"/>
              <a:t>Assessment for learning is a focus for staff and institutional development.</a:t>
            </a:r>
          </a:p>
          <a:p>
            <a:pPr>
              <a:lnSpc>
                <a:spcPct val="150000"/>
              </a:lnSpc>
              <a:spcBef>
                <a:spcPts val="0"/>
              </a:spcBef>
              <a:spcAft>
                <a:spcPts val="0"/>
              </a:spcAft>
              <a:buBlip>
                <a:blip r:embed="rId2">
                  <a:extLst/>
                </a:blip>
              </a:buBlip>
            </a:pPr>
            <a:endParaRPr lang="en-NZ" sz="2000" dirty="0"/>
          </a:p>
          <a:p>
            <a:pPr>
              <a:lnSpc>
                <a:spcPct val="150000"/>
              </a:lnSpc>
              <a:spcBef>
                <a:spcPts val="0"/>
              </a:spcBef>
              <a:spcAft>
                <a:spcPts val="0"/>
              </a:spcAft>
              <a:buFont typeface="Arial" charset="0"/>
              <a:buBlip>
                <a:blip r:embed="rId2">
                  <a:extLst/>
                </a:blip>
              </a:buBlip>
            </a:pPr>
            <a:endParaRPr lang="en-NZ" sz="2000" dirty="0"/>
          </a:p>
          <a:p>
            <a:pPr marL="0" indent="0">
              <a:lnSpc>
                <a:spcPct val="150000"/>
              </a:lnSpc>
              <a:spcBef>
                <a:spcPts val="0"/>
              </a:spcBef>
              <a:spcAft>
                <a:spcPts val="0"/>
              </a:spcAft>
              <a:buFont typeface="Arial" charset="0"/>
              <a:buNone/>
            </a:pPr>
            <a:endParaRPr lang="en-NZ" sz="2000" dirty="0"/>
          </a:p>
          <a:p>
            <a:pPr marL="0" indent="0">
              <a:lnSpc>
                <a:spcPct val="150000"/>
              </a:lnSpc>
              <a:spcBef>
                <a:spcPts val="0"/>
              </a:spcBef>
              <a:spcAft>
                <a:spcPts val="0"/>
              </a:spcAft>
              <a:buFont typeface="Arial" charset="0"/>
              <a:buNone/>
            </a:pPr>
            <a:endParaRPr lang="en-NZ" sz="2000" dirty="0"/>
          </a:p>
        </p:txBody>
      </p:sp>
      <p:sp>
        <p:nvSpPr>
          <p:cNvPr id="3" name="TextBox 2">
            <a:extLst>
              <a:ext uri="{FF2B5EF4-FFF2-40B4-BE49-F238E27FC236}">
                <a16:creationId xmlns:a16="http://schemas.microsoft.com/office/drawing/2014/main" id="{CEA2DB7B-9A8B-4B76-A2A5-B35072FC50A5}"/>
              </a:ext>
            </a:extLst>
          </p:cNvPr>
          <p:cNvSpPr txBox="1"/>
          <p:nvPr/>
        </p:nvSpPr>
        <p:spPr>
          <a:xfrm>
            <a:off x="163901" y="4602503"/>
            <a:ext cx="6214707" cy="400110"/>
          </a:xfrm>
          <a:prstGeom prst="rect">
            <a:avLst/>
          </a:prstGeom>
          <a:solidFill>
            <a:srgbClr val="FFFF00"/>
          </a:solidFill>
        </p:spPr>
        <p:txBody>
          <a:bodyPr wrap="square" rtlCol="0">
            <a:spAutoFit/>
          </a:bodyPr>
          <a:lstStyle/>
          <a:p>
            <a:r>
              <a:rPr lang="en-NZ" sz="1000" dirty="0"/>
              <a:t>Boud, D. and Associates. (2010). </a:t>
            </a:r>
            <a:r>
              <a:rPr lang="en-NZ" sz="1000" i="1" dirty="0"/>
              <a:t>Assessment 2020: Seven propositions for assessment reform in higher education</a:t>
            </a:r>
            <a:r>
              <a:rPr lang="en-NZ" sz="1000" dirty="0"/>
              <a:t>. Sydney: Learning and Teaching Council.</a:t>
            </a:r>
          </a:p>
        </p:txBody>
      </p:sp>
      <p:sp>
        <p:nvSpPr>
          <p:cNvPr id="4" name="Title 1">
            <a:extLst>
              <a:ext uri="{FF2B5EF4-FFF2-40B4-BE49-F238E27FC236}">
                <a16:creationId xmlns:a16="http://schemas.microsoft.com/office/drawing/2014/main" id="{A511529D-CD63-43FB-B520-87A44EBAA5CD}"/>
              </a:ext>
            </a:extLst>
          </p:cNvPr>
          <p:cNvSpPr>
            <a:spLocks noGrp="1"/>
          </p:cNvSpPr>
          <p:nvPr>
            <p:ph type="title"/>
          </p:nvPr>
        </p:nvSpPr>
        <p:spPr>
          <a:xfrm>
            <a:off x="0" y="206375"/>
            <a:ext cx="9230264" cy="857250"/>
          </a:xfrm>
        </p:spPr>
        <p:txBody>
          <a:bodyPr/>
          <a:lstStyle/>
          <a:p>
            <a:r>
              <a:rPr lang="en-NZ" sz="3200" dirty="0"/>
              <a:t>Continued ...</a:t>
            </a:r>
          </a:p>
        </p:txBody>
      </p:sp>
    </p:spTree>
    <p:extLst>
      <p:ext uri="{BB962C8B-B14F-4D97-AF65-F5344CB8AC3E}">
        <p14:creationId xmlns:p14="http://schemas.microsoft.com/office/powerpoint/2010/main" val="367644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0BF27320-7DD4-4E26-946D-0E171D228FD9}"/>
              </a:ext>
            </a:extLst>
          </p:cNvPr>
          <p:cNvSpPr txBox="1">
            <a:spLocks noGrp="1"/>
          </p:cNvSpPr>
          <p:nvPr>
            <p:ph sz="half" idx="1"/>
          </p:nvPr>
        </p:nvSpPr>
        <p:spPr>
          <a:xfrm>
            <a:off x="785091" y="457325"/>
            <a:ext cx="7093527" cy="3539430"/>
          </a:xfrm>
          <a:prstGeom prst="rect">
            <a:avLst/>
          </a:prstGeom>
          <a:noFill/>
          <a:ln w="38100">
            <a:solidFill>
              <a:srgbClr val="FFFF00"/>
            </a:solidFill>
          </a:ln>
          <a:scene3d>
            <a:camera prst="perspectiveLeft"/>
            <a:lightRig rig="threePt" dir="t"/>
          </a:scene3d>
        </p:spPr>
        <p:txBody>
          <a:bodyPr wrap="square" rtlCol="0">
            <a:spAutoFit/>
          </a:bodyPr>
          <a:lstStyle/>
          <a:p>
            <a:pPr>
              <a:buNone/>
            </a:pPr>
            <a:r>
              <a:rPr lang="en-NZ" dirty="0"/>
              <a:t>	"Nothing that we do to, or for, our students is more important than our assessment of their work and the feedback we give them on it. The results of our assessment influence our students for the rest of their lives and careers – fine if we get it right, but unthinkable if we get it wrong." </a:t>
            </a:r>
          </a:p>
        </p:txBody>
      </p:sp>
      <p:sp>
        <p:nvSpPr>
          <p:cNvPr id="3" name="TextBox 2">
            <a:extLst>
              <a:ext uri="{FF2B5EF4-FFF2-40B4-BE49-F238E27FC236}">
                <a16:creationId xmlns:a16="http://schemas.microsoft.com/office/drawing/2014/main" id="{09E1ABB2-4FD3-4136-9D88-E1ACFE7E19AF}"/>
              </a:ext>
            </a:extLst>
          </p:cNvPr>
          <p:cNvSpPr txBox="1"/>
          <p:nvPr/>
        </p:nvSpPr>
        <p:spPr>
          <a:xfrm>
            <a:off x="224287" y="4686175"/>
            <a:ext cx="3461022" cy="246221"/>
          </a:xfrm>
          <a:prstGeom prst="rect">
            <a:avLst/>
          </a:prstGeom>
          <a:solidFill>
            <a:srgbClr val="FFFF00"/>
          </a:solidFill>
          <a:ln>
            <a:solidFill>
              <a:srgbClr val="FFFF00"/>
            </a:solidFill>
          </a:ln>
        </p:spPr>
        <p:txBody>
          <a:bodyPr wrap="square" rtlCol="0">
            <a:spAutoFit/>
          </a:bodyPr>
          <a:lstStyle/>
          <a:p>
            <a:r>
              <a:rPr lang="en-NZ" sz="1000" i="1" dirty="0"/>
              <a:t>Race, Brown and Smith (2005), 500 Tips on Assessment</a:t>
            </a:r>
          </a:p>
        </p:txBody>
      </p:sp>
    </p:spTree>
    <p:extLst>
      <p:ext uri="{BB962C8B-B14F-4D97-AF65-F5344CB8AC3E}">
        <p14:creationId xmlns:p14="http://schemas.microsoft.com/office/powerpoint/2010/main" val="282104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9" y="288671"/>
            <a:ext cx="9135036" cy="669272"/>
          </a:xfrm>
        </p:spPr>
        <p:txBody>
          <a:bodyPr/>
          <a:lstStyle/>
          <a:p>
            <a:r>
              <a:rPr lang="en-NZ" sz="3200" b="1" dirty="0"/>
              <a:t>Session outcomes revisited</a:t>
            </a:r>
          </a:p>
        </p:txBody>
      </p:sp>
      <p:sp>
        <p:nvSpPr>
          <p:cNvPr id="3" name="Content Placeholder 2"/>
          <p:cNvSpPr>
            <a:spLocks noGrp="1"/>
          </p:cNvSpPr>
          <p:nvPr>
            <p:ph idx="1"/>
          </p:nvPr>
        </p:nvSpPr>
        <p:spPr>
          <a:xfrm>
            <a:off x="571863" y="1032024"/>
            <a:ext cx="7611555" cy="3549212"/>
          </a:xfrm>
        </p:spPr>
        <p:txBody>
          <a:bodyPr>
            <a:noAutofit/>
          </a:bodyPr>
          <a:lstStyle/>
          <a:p>
            <a:pPr marL="541338" lvl="0" indent="-541338">
              <a:spcBef>
                <a:spcPts val="0"/>
              </a:spcBef>
              <a:spcAft>
                <a:spcPts val="0"/>
              </a:spcAft>
              <a:buBlip>
                <a:blip r:embed="rId3">
                  <a:extLst/>
                </a:blip>
              </a:buBlip>
            </a:pPr>
            <a:r>
              <a:rPr lang="en-NZ" sz="2800" dirty="0"/>
              <a:t>Share with your neighbour what it means to constructively </a:t>
            </a:r>
            <a:r>
              <a:rPr lang="en-US" sz="2800" dirty="0"/>
              <a:t>align learning outcomes, learning activities and assessment. Give a reason why it might be useful. </a:t>
            </a:r>
          </a:p>
          <a:p>
            <a:pPr marL="0" lvl="0" indent="0">
              <a:spcBef>
                <a:spcPts val="0"/>
              </a:spcBef>
              <a:spcAft>
                <a:spcPts val="0"/>
              </a:spcAft>
              <a:buNone/>
            </a:pPr>
            <a:endParaRPr lang="en-US" sz="2800" dirty="0"/>
          </a:p>
          <a:p>
            <a:pPr marL="541338" lvl="0" indent="-541338">
              <a:spcBef>
                <a:spcPts val="0"/>
              </a:spcBef>
              <a:spcAft>
                <a:spcPts val="0"/>
              </a:spcAft>
              <a:buBlip>
                <a:blip r:embed="rId3">
                  <a:extLst/>
                </a:blip>
              </a:buBlip>
            </a:pPr>
            <a:r>
              <a:rPr lang="en-US" sz="2800" dirty="0"/>
              <a:t>Shared with the group any issue(s) they have not considered before around feedback. </a:t>
            </a:r>
          </a:p>
          <a:p>
            <a:pPr marL="0" indent="0">
              <a:lnSpc>
                <a:spcPct val="150000"/>
              </a:lnSpc>
              <a:spcBef>
                <a:spcPts val="0"/>
              </a:spcBef>
              <a:spcAft>
                <a:spcPts val="0"/>
              </a:spcAft>
              <a:buNone/>
            </a:pPr>
            <a:endParaRPr lang="en-NZ" sz="2000" dirty="0"/>
          </a:p>
        </p:txBody>
      </p:sp>
    </p:spTree>
    <p:extLst>
      <p:ext uri="{BB962C8B-B14F-4D97-AF65-F5344CB8AC3E}">
        <p14:creationId xmlns:p14="http://schemas.microsoft.com/office/powerpoint/2010/main" val="2615386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0C69DA-7E78-4AC9-821D-159C5ADB0F11}"/>
              </a:ext>
            </a:extLst>
          </p:cNvPr>
          <p:cNvSpPr txBox="1">
            <a:spLocks/>
          </p:cNvSpPr>
          <p:nvPr/>
        </p:nvSpPr>
        <p:spPr>
          <a:xfrm>
            <a:off x="1477819" y="893478"/>
            <a:ext cx="5070764" cy="2339249"/>
          </a:xfrm>
          <a:prstGeom prst="rect">
            <a:avLst/>
          </a:prstGeom>
          <a:solidFill>
            <a:srgbClr val="FFFF00"/>
          </a:solidFill>
        </p:spPr>
        <p:txBody>
          <a:bodyPr>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41338" indent="-541338">
              <a:spcBef>
                <a:spcPts val="0"/>
              </a:spcBef>
              <a:spcAft>
                <a:spcPts val="0"/>
              </a:spcAft>
              <a:buFont typeface="Arial" charset="0"/>
              <a:buBlip>
                <a:blip r:embed="rId2">
                  <a:extLst/>
                </a:blip>
              </a:buBlip>
            </a:pPr>
            <a:r>
              <a:rPr lang="en-NZ" sz="2800" dirty="0"/>
              <a:t>Life is too short to waste time on composing feedback that won’t be read or used.</a:t>
            </a:r>
          </a:p>
          <a:p>
            <a:pPr marL="0" indent="0">
              <a:spcBef>
                <a:spcPts val="0"/>
              </a:spcBef>
              <a:spcAft>
                <a:spcPts val="0"/>
              </a:spcAft>
              <a:buNone/>
              <a:tabLst>
                <a:tab pos="4932363" algn="r"/>
              </a:tabLst>
            </a:pPr>
            <a:r>
              <a:rPr lang="en-NZ" sz="2800" dirty="0"/>
              <a:t>	(Race, 2005)</a:t>
            </a:r>
            <a:endParaRPr lang="en-NZ" sz="2000" dirty="0"/>
          </a:p>
        </p:txBody>
      </p:sp>
    </p:spTree>
    <p:extLst>
      <p:ext uri="{BB962C8B-B14F-4D97-AF65-F5344CB8AC3E}">
        <p14:creationId xmlns:p14="http://schemas.microsoft.com/office/powerpoint/2010/main" val="4593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6CE1-89C7-E441-ABC2-8C1A6D98A1AA}"/>
              </a:ext>
            </a:extLst>
          </p:cNvPr>
          <p:cNvSpPr>
            <a:spLocks noGrp="1"/>
          </p:cNvSpPr>
          <p:nvPr>
            <p:ph type="title"/>
          </p:nvPr>
        </p:nvSpPr>
        <p:spPr>
          <a:xfrm>
            <a:off x="23021" y="258374"/>
            <a:ext cx="9097958" cy="1025266"/>
          </a:xfrm>
        </p:spPr>
        <p:txBody>
          <a:bodyPr/>
          <a:lstStyle/>
          <a:p>
            <a:r>
              <a:rPr lang="en-US" sz="3200" dirty="0"/>
              <a:t>Karakia </a:t>
            </a:r>
            <a:r>
              <a:rPr lang="en-US" sz="3200" dirty="0" err="1"/>
              <a:t>Timatanga</a:t>
            </a:r>
            <a:br>
              <a:rPr lang="en-US" sz="3200" dirty="0"/>
            </a:br>
            <a:endParaRPr lang="en-US" sz="3200" dirty="0"/>
          </a:p>
        </p:txBody>
      </p:sp>
      <p:sp>
        <p:nvSpPr>
          <p:cNvPr id="8" name="Content Placeholder 2">
            <a:extLst>
              <a:ext uri="{FF2B5EF4-FFF2-40B4-BE49-F238E27FC236}">
                <a16:creationId xmlns:a16="http://schemas.microsoft.com/office/drawing/2014/main" id="{48CB205B-FA36-46D8-88DE-2D0C0554069F}"/>
              </a:ext>
            </a:extLst>
          </p:cNvPr>
          <p:cNvSpPr txBox="1">
            <a:spLocks/>
          </p:cNvSpPr>
          <p:nvPr/>
        </p:nvSpPr>
        <p:spPr>
          <a:xfrm>
            <a:off x="186612" y="995225"/>
            <a:ext cx="4161453" cy="3889901"/>
          </a:xfrm>
          <a:prstGeom prst="rect">
            <a:avLst/>
          </a:prstGeom>
          <a:solidFill>
            <a:srgbClr val="FFFF00"/>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63" indent="0">
              <a:buNone/>
            </a:pPr>
            <a:endParaRPr lang="en-US" sz="2000" b="1" dirty="0">
              <a:solidFill>
                <a:schemeClr val="bg1"/>
              </a:solidFill>
            </a:endParaRPr>
          </a:p>
          <a:p>
            <a:pPr marL="182563" indent="0">
              <a:buNone/>
            </a:pPr>
            <a:r>
              <a:rPr lang="en-US" sz="2000" b="1" dirty="0" err="1"/>
              <a:t>Whakataka</a:t>
            </a:r>
            <a:r>
              <a:rPr lang="en-US" sz="2000" b="1" dirty="0"/>
              <a:t> </a:t>
            </a:r>
            <a:r>
              <a:rPr lang="en-US" sz="2000" b="1" dirty="0" err="1"/>
              <a:t>te</a:t>
            </a:r>
            <a:r>
              <a:rPr lang="en-US" sz="2000" b="1" dirty="0"/>
              <a:t> </a:t>
            </a:r>
            <a:r>
              <a:rPr lang="en-US" sz="2000" b="1" dirty="0" err="1"/>
              <a:t>hau</a:t>
            </a:r>
            <a:r>
              <a:rPr lang="en-US" sz="2000" b="1" dirty="0"/>
              <a:t> </a:t>
            </a:r>
            <a:r>
              <a:rPr lang="en-US" sz="2000" b="1" dirty="0" err="1"/>
              <a:t>ki</a:t>
            </a:r>
            <a:r>
              <a:rPr lang="en-US" sz="2000" b="1" dirty="0"/>
              <a:t> </a:t>
            </a:r>
            <a:r>
              <a:rPr lang="en-US" sz="2000" b="1" dirty="0" err="1"/>
              <a:t>te</a:t>
            </a:r>
            <a:r>
              <a:rPr lang="en-US" sz="2000" b="1" dirty="0"/>
              <a:t> </a:t>
            </a:r>
            <a:r>
              <a:rPr lang="en-US" sz="2000" b="1" dirty="0" err="1"/>
              <a:t>uru</a:t>
            </a:r>
            <a:r>
              <a:rPr lang="en-US" sz="2000" b="1" dirty="0"/>
              <a:t>.</a:t>
            </a:r>
            <a:endParaRPr lang="en-NZ" sz="2000" b="1" dirty="0"/>
          </a:p>
          <a:p>
            <a:pPr marL="182563" indent="0">
              <a:buNone/>
            </a:pPr>
            <a:r>
              <a:rPr lang="en-US" sz="2000" b="1" dirty="0" err="1"/>
              <a:t>Whakataka</a:t>
            </a:r>
            <a:r>
              <a:rPr lang="en-US" sz="2000" b="1" dirty="0"/>
              <a:t> </a:t>
            </a:r>
            <a:r>
              <a:rPr lang="en-US" sz="2000" b="1" dirty="0" err="1"/>
              <a:t>te</a:t>
            </a:r>
            <a:r>
              <a:rPr lang="en-US" sz="2000" b="1" dirty="0"/>
              <a:t> </a:t>
            </a:r>
            <a:r>
              <a:rPr lang="en-US" sz="2000" b="1" dirty="0" err="1"/>
              <a:t>hau</a:t>
            </a:r>
            <a:r>
              <a:rPr lang="en-US" sz="2000" b="1" dirty="0"/>
              <a:t> </a:t>
            </a:r>
            <a:r>
              <a:rPr lang="en-US" sz="2000" b="1" dirty="0" err="1"/>
              <a:t>ki</a:t>
            </a:r>
            <a:r>
              <a:rPr lang="en-US" sz="2000" b="1" dirty="0"/>
              <a:t> </a:t>
            </a:r>
            <a:r>
              <a:rPr lang="en-US" sz="2000" b="1" dirty="0" err="1"/>
              <a:t>te</a:t>
            </a:r>
            <a:r>
              <a:rPr lang="en-US" sz="2000" b="1" dirty="0"/>
              <a:t> </a:t>
            </a:r>
            <a:r>
              <a:rPr lang="en-US" sz="2000" b="1" dirty="0" err="1"/>
              <a:t>tonga</a:t>
            </a:r>
            <a:r>
              <a:rPr lang="en-US" sz="2000" b="1" dirty="0"/>
              <a:t>.</a:t>
            </a:r>
            <a:endParaRPr lang="en-NZ" sz="2000" b="1" dirty="0"/>
          </a:p>
          <a:p>
            <a:pPr marL="182563" indent="0">
              <a:buNone/>
            </a:pPr>
            <a:r>
              <a:rPr lang="en-US" sz="2000" b="1" dirty="0"/>
              <a:t>Kia </a:t>
            </a:r>
            <a:r>
              <a:rPr lang="en-US" sz="2000" b="1" dirty="0" err="1"/>
              <a:t>mākinakina</a:t>
            </a:r>
            <a:r>
              <a:rPr lang="en-US" sz="2000" b="1" dirty="0"/>
              <a:t> </a:t>
            </a:r>
            <a:r>
              <a:rPr lang="en-US" sz="2000" b="1" dirty="0" err="1"/>
              <a:t>ki</a:t>
            </a:r>
            <a:r>
              <a:rPr lang="en-US" sz="2000" b="1" dirty="0"/>
              <a:t> </a:t>
            </a:r>
            <a:r>
              <a:rPr lang="en-US" sz="2000" b="1" dirty="0" err="1"/>
              <a:t>uta</a:t>
            </a:r>
            <a:r>
              <a:rPr lang="en-US" sz="2000" b="1" dirty="0"/>
              <a:t>.</a:t>
            </a:r>
            <a:endParaRPr lang="en-NZ" sz="2000" b="1" dirty="0"/>
          </a:p>
          <a:p>
            <a:pPr marL="182563" indent="0">
              <a:buNone/>
            </a:pPr>
            <a:r>
              <a:rPr lang="en-US" sz="2000" b="1" dirty="0"/>
              <a:t>Kia </a:t>
            </a:r>
            <a:r>
              <a:rPr lang="en-US" sz="2000" b="1" dirty="0" err="1"/>
              <a:t>mātaratara</a:t>
            </a:r>
            <a:r>
              <a:rPr lang="en-US" sz="2000" b="1" dirty="0"/>
              <a:t> </a:t>
            </a:r>
            <a:r>
              <a:rPr lang="en-US" sz="2000" b="1" dirty="0" err="1"/>
              <a:t>ki</a:t>
            </a:r>
            <a:r>
              <a:rPr lang="en-US" sz="2000" b="1" dirty="0"/>
              <a:t> tai.</a:t>
            </a:r>
            <a:endParaRPr lang="en-NZ" sz="2000" b="1" dirty="0"/>
          </a:p>
          <a:p>
            <a:pPr marL="182563" indent="0">
              <a:buNone/>
            </a:pPr>
            <a:r>
              <a:rPr lang="en-US" sz="2000" b="1" dirty="0"/>
              <a:t>E </a:t>
            </a:r>
            <a:r>
              <a:rPr lang="en-US" sz="2000" b="1" dirty="0" err="1"/>
              <a:t>hī</a:t>
            </a:r>
            <a:r>
              <a:rPr lang="en-US" sz="2000" b="1" dirty="0"/>
              <a:t> </a:t>
            </a:r>
            <a:r>
              <a:rPr lang="en-US" sz="2000" b="1" dirty="0" err="1"/>
              <a:t>ake</a:t>
            </a:r>
            <a:r>
              <a:rPr lang="en-US" sz="2000" b="1" dirty="0"/>
              <a:t> </a:t>
            </a:r>
            <a:r>
              <a:rPr lang="en-US" sz="2000" b="1" dirty="0" err="1"/>
              <a:t>ana</a:t>
            </a:r>
            <a:r>
              <a:rPr lang="en-US" sz="2000" b="1" dirty="0"/>
              <a:t> </a:t>
            </a:r>
            <a:r>
              <a:rPr lang="en-US" sz="2000" b="1" dirty="0" err="1"/>
              <a:t>te</a:t>
            </a:r>
            <a:r>
              <a:rPr lang="en-US" sz="2000" b="1" dirty="0"/>
              <a:t> </a:t>
            </a:r>
            <a:r>
              <a:rPr lang="en-US" sz="2000" b="1" dirty="0" err="1"/>
              <a:t>atakura</a:t>
            </a:r>
            <a:r>
              <a:rPr lang="en-US" sz="2000" b="1" dirty="0"/>
              <a:t>.</a:t>
            </a:r>
            <a:endParaRPr lang="en-NZ" sz="2000" b="1" dirty="0"/>
          </a:p>
          <a:p>
            <a:pPr marL="182563" indent="0">
              <a:buNone/>
            </a:pPr>
            <a:r>
              <a:rPr lang="en-US" sz="2000" b="1" dirty="0"/>
              <a:t>He </a:t>
            </a:r>
            <a:r>
              <a:rPr lang="en-US" sz="2000" b="1" dirty="0" err="1"/>
              <a:t>tio</a:t>
            </a:r>
            <a:r>
              <a:rPr lang="en-US" sz="2000" b="1" dirty="0"/>
              <a:t>, he </a:t>
            </a:r>
            <a:r>
              <a:rPr lang="en-US" sz="2000" b="1" dirty="0" err="1"/>
              <a:t>huka</a:t>
            </a:r>
            <a:r>
              <a:rPr lang="en-US" sz="2000" b="1" dirty="0"/>
              <a:t>, he </a:t>
            </a:r>
            <a:r>
              <a:rPr lang="en-US" sz="2000" b="1" dirty="0" err="1"/>
              <a:t>hau</a:t>
            </a:r>
            <a:r>
              <a:rPr lang="en-US" sz="2000" b="1" dirty="0"/>
              <a:t> </a:t>
            </a:r>
            <a:r>
              <a:rPr lang="en-US" sz="2000" b="1" dirty="0" err="1"/>
              <a:t>hū</a:t>
            </a:r>
            <a:r>
              <a:rPr lang="en-US" sz="2000" b="1" dirty="0"/>
              <a:t>.</a:t>
            </a:r>
            <a:endParaRPr lang="en-NZ" sz="2000" b="1" dirty="0"/>
          </a:p>
          <a:p>
            <a:pPr marL="182563" indent="0">
              <a:buNone/>
            </a:pPr>
            <a:r>
              <a:rPr lang="en-US" sz="2000" b="1" dirty="0" err="1"/>
              <a:t>Tihei</a:t>
            </a:r>
            <a:r>
              <a:rPr lang="en-US" sz="2000" b="1" dirty="0"/>
              <a:t> </a:t>
            </a:r>
            <a:r>
              <a:rPr lang="en-US" sz="2000" b="1" dirty="0" err="1"/>
              <a:t>mauriora</a:t>
            </a:r>
            <a:r>
              <a:rPr lang="en-US" sz="2000" b="1" dirty="0"/>
              <a:t>!</a:t>
            </a:r>
            <a:r>
              <a:rPr lang="en-NZ" sz="2000" b="1" dirty="0"/>
              <a:t> </a:t>
            </a:r>
          </a:p>
        </p:txBody>
      </p:sp>
      <p:sp>
        <p:nvSpPr>
          <p:cNvPr id="9" name="Content Placeholder 2">
            <a:extLst>
              <a:ext uri="{FF2B5EF4-FFF2-40B4-BE49-F238E27FC236}">
                <a16:creationId xmlns:a16="http://schemas.microsoft.com/office/drawing/2014/main" id="{FAB01F0B-99BE-4069-848E-81A62C92D5A6}"/>
              </a:ext>
            </a:extLst>
          </p:cNvPr>
          <p:cNvSpPr txBox="1">
            <a:spLocks/>
          </p:cNvSpPr>
          <p:nvPr/>
        </p:nvSpPr>
        <p:spPr>
          <a:xfrm>
            <a:off x="4572000" y="992682"/>
            <a:ext cx="4520680" cy="3892444"/>
          </a:xfrm>
          <a:prstGeom prst="rect">
            <a:avLst/>
          </a:prstGeom>
          <a:solidFill>
            <a:srgbClr val="FFFF00"/>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2075" indent="0">
              <a:buNone/>
            </a:pPr>
            <a:endParaRPr lang="en-US" sz="2000" b="1" i="1" dirty="0">
              <a:solidFill>
                <a:schemeClr val="bg1"/>
              </a:solidFill>
            </a:endParaRPr>
          </a:p>
          <a:p>
            <a:pPr marL="92075" indent="0">
              <a:buNone/>
            </a:pPr>
            <a:r>
              <a:rPr lang="en-US" sz="2000" b="1" i="1" dirty="0"/>
              <a:t>Cease the winds from the west.</a:t>
            </a:r>
            <a:endParaRPr lang="en-NZ" sz="2000" b="1" dirty="0"/>
          </a:p>
          <a:p>
            <a:pPr marL="92075" indent="0">
              <a:buNone/>
            </a:pPr>
            <a:r>
              <a:rPr lang="en-US" sz="2000" b="1" i="1" dirty="0"/>
              <a:t>Cease the winds from the south.</a:t>
            </a:r>
            <a:endParaRPr lang="en-NZ" sz="2000" b="1" dirty="0"/>
          </a:p>
          <a:p>
            <a:pPr marL="92075" indent="0">
              <a:buNone/>
            </a:pPr>
            <a:r>
              <a:rPr lang="en-US" sz="2000" b="1" i="1" dirty="0"/>
              <a:t>Let the breeze blow over the land.</a:t>
            </a:r>
            <a:endParaRPr lang="en-NZ" sz="2000" b="1" dirty="0"/>
          </a:p>
          <a:p>
            <a:pPr marL="92075" indent="0">
              <a:buNone/>
            </a:pPr>
            <a:r>
              <a:rPr lang="en-US" sz="2000" b="1" i="1" dirty="0"/>
              <a:t>Let the breeze blow over the ocean.</a:t>
            </a:r>
            <a:endParaRPr lang="en-NZ" sz="2000" b="1" dirty="0"/>
          </a:p>
          <a:p>
            <a:pPr marL="92075" indent="0">
              <a:buNone/>
            </a:pPr>
            <a:r>
              <a:rPr lang="en-US" sz="2000" b="1" i="1" dirty="0"/>
              <a:t>Let the red-tipped dawn come with a sharpened air.</a:t>
            </a:r>
            <a:endParaRPr lang="en-NZ" sz="2000" b="1" dirty="0"/>
          </a:p>
          <a:p>
            <a:pPr marL="92075" indent="0">
              <a:buNone/>
            </a:pPr>
            <a:r>
              <a:rPr lang="en-US" sz="2000" b="1" i="1" dirty="0"/>
              <a:t>A touch of frost, a promise of glorious day.</a:t>
            </a:r>
            <a:endParaRPr lang="en-NZ" sz="2000" b="1" dirty="0"/>
          </a:p>
          <a:p>
            <a:pPr marL="0" indent="0">
              <a:buNone/>
            </a:pPr>
            <a:endParaRPr lang="en-NZ" sz="2000" dirty="0"/>
          </a:p>
        </p:txBody>
      </p:sp>
    </p:spTree>
    <p:extLst>
      <p:ext uri="{BB962C8B-B14F-4D97-AF65-F5344CB8AC3E}">
        <p14:creationId xmlns:p14="http://schemas.microsoft.com/office/powerpoint/2010/main" val="4085904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bwMode="auto">
          <a:xfrm>
            <a:off x="0" y="240130"/>
            <a:ext cx="9144000" cy="7809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dirty="0">
                <a:ea typeface="ＭＳ Ｐゴシック" charset="-128"/>
              </a:rPr>
              <a:t>Muddiest point </a:t>
            </a:r>
          </a:p>
        </p:txBody>
      </p:sp>
      <p:sp>
        <p:nvSpPr>
          <p:cNvPr id="2" name="TextBox 1"/>
          <p:cNvSpPr txBox="1"/>
          <p:nvPr/>
        </p:nvSpPr>
        <p:spPr>
          <a:xfrm>
            <a:off x="451526" y="1021123"/>
            <a:ext cx="5555758" cy="2185214"/>
          </a:xfrm>
          <a:prstGeom prst="rect">
            <a:avLst/>
          </a:prstGeom>
          <a:noFill/>
        </p:spPr>
        <p:txBody>
          <a:bodyPr wrap="square" rtlCol="0">
            <a:spAutoFit/>
          </a:bodyPr>
          <a:lstStyle/>
          <a:p>
            <a:r>
              <a:rPr lang="en-US" sz="2400" b="1" dirty="0"/>
              <a:t>​</a:t>
            </a:r>
          </a:p>
          <a:p>
            <a:r>
              <a:rPr lang="en-US" sz="2800" i="1" dirty="0"/>
              <a:t>What was the ‘muddiest’ point from today’s session?</a:t>
            </a:r>
            <a:endParaRPr lang="en-US" sz="2800" dirty="0"/>
          </a:p>
          <a:p>
            <a:endParaRPr lang="en-US" sz="2800" dirty="0"/>
          </a:p>
          <a:p>
            <a:endParaRPr lang="en-US" sz="2800" dirty="0"/>
          </a:p>
        </p:txBody>
      </p:sp>
      <p:pic>
        <p:nvPicPr>
          <p:cNvPr id="3" name="Picture 2"/>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68586" y="1100955"/>
            <a:ext cx="3125897" cy="3005419"/>
          </a:xfrm>
          <a:prstGeom prst="rect">
            <a:avLst/>
          </a:prstGeom>
        </p:spPr>
      </p:pic>
    </p:spTree>
    <p:extLst>
      <p:ext uri="{BB962C8B-B14F-4D97-AF65-F5344CB8AC3E}">
        <p14:creationId xmlns:p14="http://schemas.microsoft.com/office/powerpoint/2010/main" val="5380319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6CE1-89C7-E441-ABC2-8C1A6D98A1AA}"/>
              </a:ext>
            </a:extLst>
          </p:cNvPr>
          <p:cNvSpPr>
            <a:spLocks noGrp="1"/>
          </p:cNvSpPr>
          <p:nvPr>
            <p:ph type="title"/>
          </p:nvPr>
        </p:nvSpPr>
        <p:spPr>
          <a:xfrm>
            <a:off x="46042" y="206375"/>
            <a:ext cx="8229600" cy="857250"/>
          </a:xfrm>
        </p:spPr>
        <p:txBody>
          <a:bodyPr/>
          <a:lstStyle/>
          <a:p>
            <a:r>
              <a:rPr lang="en-US" sz="3200" dirty="0"/>
              <a:t>Karakia </a:t>
            </a:r>
            <a:r>
              <a:rPr lang="en-US" sz="3200" dirty="0" err="1"/>
              <a:t>Whakamutanga</a:t>
            </a:r>
            <a:endParaRPr lang="en-US" sz="3200" dirty="0"/>
          </a:p>
        </p:txBody>
      </p:sp>
      <p:sp>
        <p:nvSpPr>
          <p:cNvPr id="8" name="Content Placeholder 2">
            <a:extLst>
              <a:ext uri="{FF2B5EF4-FFF2-40B4-BE49-F238E27FC236}">
                <a16:creationId xmlns:a16="http://schemas.microsoft.com/office/drawing/2014/main" id="{48CB205B-FA36-46D8-88DE-2D0C0554069F}"/>
              </a:ext>
            </a:extLst>
          </p:cNvPr>
          <p:cNvSpPr txBox="1">
            <a:spLocks/>
          </p:cNvSpPr>
          <p:nvPr/>
        </p:nvSpPr>
        <p:spPr>
          <a:xfrm>
            <a:off x="355173" y="821094"/>
            <a:ext cx="3890866" cy="4116031"/>
          </a:xfrm>
          <a:prstGeom prst="rect">
            <a:avLst/>
          </a:prstGeom>
          <a:solidFill>
            <a:srgbClr val="FFFF00"/>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b="1" dirty="0" err="1"/>
              <a:t>Unuhia</a:t>
            </a:r>
            <a:r>
              <a:rPr lang="en-GB" sz="2400" b="1" dirty="0"/>
              <a:t>, </a:t>
            </a:r>
            <a:r>
              <a:rPr lang="en-GB" sz="2400" b="1" dirty="0" err="1"/>
              <a:t>unuhia</a:t>
            </a:r>
            <a:endParaRPr lang="en-NZ" sz="2400" b="1" dirty="0"/>
          </a:p>
          <a:p>
            <a:pPr marL="0" indent="0">
              <a:buNone/>
            </a:pPr>
            <a:r>
              <a:rPr lang="en-GB" sz="2400" b="1" dirty="0" err="1"/>
              <a:t>Unuhia</a:t>
            </a:r>
            <a:r>
              <a:rPr lang="en-GB" sz="2400" b="1" dirty="0"/>
              <a:t> </a:t>
            </a:r>
            <a:r>
              <a:rPr lang="en-GB" sz="2400" b="1" dirty="0" err="1"/>
              <a:t>ki</a:t>
            </a:r>
            <a:r>
              <a:rPr lang="en-GB" sz="2400" b="1" dirty="0"/>
              <a:t> </a:t>
            </a:r>
            <a:r>
              <a:rPr lang="en-GB" sz="2400" b="1" dirty="0" err="1"/>
              <a:t>te</a:t>
            </a:r>
            <a:r>
              <a:rPr lang="en-GB" sz="2400" b="1" dirty="0"/>
              <a:t> </a:t>
            </a:r>
            <a:r>
              <a:rPr lang="en-GB" sz="2400" b="1" dirty="0" err="1"/>
              <a:t>uru</a:t>
            </a:r>
            <a:r>
              <a:rPr lang="en-GB" sz="2400" b="1" dirty="0"/>
              <a:t> </a:t>
            </a:r>
            <a:r>
              <a:rPr lang="en-GB" sz="2400" b="1" dirty="0" err="1"/>
              <a:t>tapu</a:t>
            </a:r>
            <a:r>
              <a:rPr lang="en-GB" sz="2400" b="1" dirty="0"/>
              <a:t> </a:t>
            </a:r>
            <a:r>
              <a:rPr lang="en-GB" sz="2400" b="1" dirty="0" err="1"/>
              <a:t>nui</a:t>
            </a:r>
            <a:endParaRPr lang="en-NZ" sz="2400" b="1" dirty="0"/>
          </a:p>
          <a:p>
            <a:pPr marL="0" indent="0">
              <a:buNone/>
            </a:pPr>
            <a:r>
              <a:rPr lang="en-GB" sz="2400" b="1" dirty="0"/>
              <a:t>Kia </a:t>
            </a:r>
            <a:r>
              <a:rPr lang="en-GB" sz="2400" b="1" dirty="0" err="1"/>
              <a:t>wātea</a:t>
            </a:r>
            <a:r>
              <a:rPr lang="en-GB" sz="2400" b="1" dirty="0"/>
              <a:t>, </a:t>
            </a:r>
            <a:r>
              <a:rPr lang="en-GB" sz="2400" b="1" dirty="0" err="1"/>
              <a:t>kia</a:t>
            </a:r>
            <a:r>
              <a:rPr lang="en-GB" sz="2400" b="1" dirty="0"/>
              <a:t> </a:t>
            </a:r>
            <a:r>
              <a:rPr lang="en-GB" sz="2400" b="1" dirty="0" err="1"/>
              <a:t>māmā</a:t>
            </a:r>
            <a:r>
              <a:rPr lang="en-GB" sz="2400" b="1" dirty="0"/>
              <a:t>, </a:t>
            </a:r>
            <a:r>
              <a:rPr lang="en-GB" sz="2400" b="1" dirty="0" err="1"/>
              <a:t>te</a:t>
            </a:r>
            <a:r>
              <a:rPr lang="en-GB" sz="2400" b="1" dirty="0"/>
              <a:t> </a:t>
            </a:r>
            <a:r>
              <a:rPr lang="en-GB" sz="2400" b="1" dirty="0" err="1"/>
              <a:t>ngākau</a:t>
            </a:r>
            <a:r>
              <a:rPr lang="en-GB" sz="2400" b="1" dirty="0"/>
              <a:t>, </a:t>
            </a:r>
            <a:r>
              <a:rPr lang="en-GB" sz="2400" b="1" dirty="0" err="1"/>
              <a:t>te</a:t>
            </a:r>
            <a:r>
              <a:rPr lang="en-GB" sz="2400" b="1" dirty="0"/>
              <a:t> </a:t>
            </a:r>
            <a:r>
              <a:rPr lang="en-GB" sz="2400" b="1" dirty="0" err="1"/>
              <a:t>tinana</a:t>
            </a:r>
            <a:endParaRPr lang="en-NZ" sz="2400" b="1" dirty="0"/>
          </a:p>
          <a:p>
            <a:pPr marL="0" indent="0">
              <a:buNone/>
            </a:pPr>
            <a:r>
              <a:rPr lang="en-GB" sz="2400" b="1" dirty="0" err="1"/>
              <a:t>Te</a:t>
            </a:r>
            <a:r>
              <a:rPr lang="en-GB" sz="2400" b="1" dirty="0"/>
              <a:t> </a:t>
            </a:r>
            <a:r>
              <a:rPr lang="en-GB" sz="2400" b="1" dirty="0" err="1"/>
              <a:t>wairua</a:t>
            </a:r>
            <a:r>
              <a:rPr lang="en-GB" sz="2400" b="1" dirty="0"/>
              <a:t> </a:t>
            </a:r>
            <a:r>
              <a:rPr lang="en-GB" sz="2400" b="1" dirty="0" err="1"/>
              <a:t>i</a:t>
            </a:r>
            <a:r>
              <a:rPr lang="en-GB" sz="2400" b="1" dirty="0"/>
              <a:t> </a:t>
            </a:r>
            <a:r>
              <a:rPr lang="en-GB" sz="2400" b="1" dirty="0" err="1"/>
              <a:t>te</a:t>
            </a:r>
            <a:r>
              <a:rPr lang="en-GB" sz="2400" b="1" dirty="0"/>
              <a:t> </a:t>
            </a:r>
            <a:r>
              <a:rPr lang="en-GB" sz="2400" b="1" dirty="0" err="1"/>
              <a:t>ara</a:t>
            </a:r>
            <a:r>
              <a:rPr lang="en-GB" sz="2400" b="1" dirty="0"/>
              <a:t> </a:t>
            </a:r>
            <a:r>
              <a:rPr lang="en-GB" sz="2400" b="1" dirty="0" err="1"/>
              <a:t>takatā</a:t>
            </a:r>
            <a:endParaRPr lang="en-NZ" sz="2400" b="1" dirty="0"/>
          </a:p>
          <a:p>
            <a:pPr marL="0" indent="0">
              <a:buNone/>
            </a:pPr>
            <a:r>
              <a:rPr lang="en-GB" sz="2400" b="1" dirty="0" err="1"/>
              <a:t>Koia</a:t>
            </a:r>
            <a:r>
              <a:rPr lang="en-GB" sz="2400" b="1" dirty="0"/>
              <a:t> </a:t>
            </a:r>
            <a:r>
              <a:rPr lang="en-GB" sz="2400" b="1" dirty="0" err="1"/>
              <a:t>rā</a:t>
            </a:r>
            <a:r>
              <a:rPr lang="en-GB" sz="2400" b="1" dirty="0"/>
              <a:t> e </a:t>
            </a:r>
            <a:r>
              <a:rPr lang="en-GB" sz="2400" b="1" dirty="0" err="1"/>
              <a:t>Rongo</a:t>
            </a:r>
            <a:r>
              <a:rPr lang="en-GB" sz="2400" b="1" dirty="0"/>
              <a:t>, </a:t>
            </a:r>
            <a:r>
              <a:rPr lang="en-GB" sz="2400" b="1" dirty="0" err="1"/>
              <a:t>whakairia</a:t>
            </a:r>
            <a:r>
              <a:rPr lang="en-GB" sz="2400" b="1" dirty="0"/>
              <a:t> </a:t>
            </a:r>
            <a:r>
              <a:rPr lang="en-GB" sz="2400" b="1" dirty="0" err="1"/>
              <a:t>ake</a:t>
            </a:r>
            <a:r>
              <a:rPr lang="en-GB" sz="2400" b="1" dirty="0"/>
              <a:t> </a:t>
            </a:r>
            <a:r>
              <a:rPr lang="en-GB" sz="2400" b="1" dirty="0" err="1"/>
              <a:t>ki</a:t>
            </a:r>
            <a:r>
              <a:rPr lang="en-GB" sz="2400" b="1" dirty="0"/>
              <a:t> </a:t>
            </a:r>
            <a:r>
              <a:rPr lang="en-GB" sz="2400" b="1" dirty="0" err="1"/>
              <a:t>runga</a:t>
            </a:r>
            <a:endParaRPr lang="en-NZ" sz="2400" b="1" dirty="0"/>
          </a:p>
          <a:p>
            <a:pPr marL="0" indent="0">
              <a:buNone/>
            </a:pPr>
            <a:r>
              <a:rPr lang="en-GB" sz="2400" b="1" dirty="0"/>
              <a:t>Kia </a:t>
            </a:r>
            <a:r>
              <a:rPr lang="en-GB" sz="2400" b="1" dirty="0" err="1"/>
              <a:t>tina</a:t>
            </a:r>
            <a:r>
              <a:rPr lang="en-GB" sz="2400" b="1" dirty="0"/>
              <a:t>! TINA! Hui e! TĀIKI E!</a:t>
            </a:r>
            <a:endParaRPr lang="en-NZ" sz="2400" b="1" dirty="0"/>
          </a:p>
        </p:txBody>
      </p:sp>
      <p:sp>
        <p:nvSpPr>
          <p:cNvPr id="9" name="Content Placeholder 2">
            <a:extLst>
              <a:ext uri="{FF2B5EF4-FFF2-40B4-BE49-F238E27FC236}">
                <a16:creationId xmlns:a16="http://schemas.microsoft.com/office/drawing/2014/main" id="{FAB01F0B-99BE-4069-848E-81A62C92D5A6}"/>
              </a:ext>
            </a:extLst>
          </p:cNvPr>
          <p:cNvSpPr txBox="1">
            <a:spLocks/>
          </p:cNvSpPr>
          <p:nvPr/>
        </p:nvSpPr>
        <p:spPr>
          <a:xfrm>
            <a:off x="4572001" y="821094"/>
            <a:ext cx="4329403" cy="4116031"/>
          </a:xfrm>
          <a:prstGeom prst="rect">
            <a:avLst/>
          </a:prstGeom>
          <a:solidFill>
            <a:srgbClr val="FFFF00"/>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NZ" sz="2400" b="1" i="1" dirty="0"/>
              <a:t>Draw on, draw on,</a:t>
            </a:r>
            <a:endParaRPr lang="en-NZ" sz="2400" b="1" dirty="0"/>
          </a:p>
          <a:p>
            <a:pPr marL="0" indent="0">
              <a:buNone/>
            </a:pPr>
            <a:r>
              <a:rPr lang="en-NZ" sz="2400" b="1" i="1" dirty="0"/>
              <a:t>Draw on the supreme sacredness</a:t>
            </a:r>
            <a:endParaRPr lang="en-NZ" sz="2400" b="1" dirty="0"/>
          </a:p>
          <a:p>
            <a:pPr marL="0" indent="0">
              <a:buNone/>
            </a:pPr>
            <a:r>
              <a:rPr lang="en-NZ" sz="2400" b="1" i="1" dirty="0"/>
              <a:t>To clear, to free the heart, the body and the spirit of mankind</a:t>
            </a:r>
            <a:endParaRPr lang="en-NZ" sz="2400" b="1" dirty="0"/>
          </a:p>
          <a:p>
            <a:pPr marL="0" indent="0">
              <a:buNone/>
            </a:pPr>
            <a:r>
              <a:rPr lang="en-NZ" sz="2400" b="1" i="1" dirty="0" err="1"/>
              <a:t>Rongo</a:t>
            </a:r>
            <a:r>
              <a:rPr lang="en-NZ" sz="2400" b="1" i="1" dirty="0"/>
              <a:t>, suspended high above us (“heaven”)</a:t>
            </a:r>
            <a:endParaRPr lang="en-NZ" sz="2400" b="1" dirty="0"/>
          </a:p>
          <a:p>
            <a:pPr marL="0" indent="0">
              <a:buNone/>
            </a:pPr>
            <a:r>
              <a:rPr lang="en-NZ" sz="2400" b="1" i="1" dirty="0"/>
              <a:t>Draw together! Affirm!</a:t>
            </a:r>
            <a:endParaRPr lang="en-NZ" sz="2400" b="1" dirty="0"/>
          </a:p>
          <a:p>
            <a:pPr marL="0" indent="0">
              <a:buNone/>
            </a:pPr>
            <a:endParaRPr lang="en-NZ" dirty="0"/>
          </a:p>
        </p:txBody>
      </p:sp>
    </p:spTree>
    <p:extLst>
      <p:ext uri="{BB962C8B-B14F-4D97-AF65-F5344CB8AC3E}">
        <p14:creationId xmlns:p14="http://schemas.microsoft.com/office/powerpoint/2010/main" val="367357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6CE1-89C7-E441-ABC2-8C1A6D98A1AA}"/>
              </a:ext>
            </a:extLst>
          </p:cNvPr>
          <p:cNvSpPr>
            <a:spLocks noGrp="1"/>
          </p:cNvSpPr>
          <p:nvPr>
            <p:ph type="title"/>
          </p:nvPr>
        </p:nvSpPr>
        <p:spPr>
          <a:xfrm>
            <a:off x="46042" y="206375"/>
            <a:ext cx="8229600" cy="857250"/>
          </a:xfrm>
        </p:spPr>
        <p:txBody>
          <a:bodyPr/>
          <a:lstStyle/>
          <a:p>
            <a:r>
              <a:rPr lang="en-US" sz="3200" dirty="0" err="1"/>
              <a:t>Waiata</a:t>
            </a:r>
            <a:endParaRPr lang="en-US" sz="3200" dirty="0"/>
          </a:p>
        </p:txBody>
      </p:sp>
      <p:pic>
        <p:nvPicPr>
          <p:cNvPr id="4" name="waiata2.mp3">
            <a:hlinkClick r:id="" action="ppaction://media"/>
            <a:extLst>
              <a:ext uri="{FF2B5EF4-FFF2-40B4-BE49-F238E27FC236}">
                <a16:creationId xmlns:a16="http://schemas.microsoft.com/office/drawing/2014/main" id="{6707A7A1-FC00-C74B-AC77-FEFE6B144E85}"/>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938605" y="236325"/>
            <a:ext cx="609600" cy="609600"/>
          </a:xfrm>
        </p:spPr>
      </p:pic>
      <p:sp>
        <p:nvSpPr>
          <p:cNvPr id="8" name="Content Placeholder 2">
            <a:extLst>
              <a:ext uri="{FF2B5EF4-FFF2-40B4-BE49-F238E27FC236}">
                <a16:creationId xmlns:a16="http://schemas.microsoft.com/office/drawing/2014/main" id="{48CB205B-FA36-46D8-88DE-2D0C0554069F}"/>
              </a:ext>
            </a:extLst>
          </p:cNvPr>
          <p:cNvSpPr txBox="1">
            <a:spLocks/>
          </p:cNvSpPr>
          <p:nvPr/>
        </p:nvSpPr>
        <p:spPr>
          <a:xfrm>
            <a:off x="457199" y="1200150"/>
            <a:ext cx="3760237" cy="301728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800"/>
              <a:t>Tō tatou waka</a:t>
            </a:r>
          </a:p>
          <a:p>
            <a:pPr marL="0" indent="0">
              <a:buFont typeface="Arial" charset="0"/>
              <a:buNone/>
            </a:pPr>
            <a:r>
              <a:rPr lang="en-US" sz="2800"/>
              <a:t>Ko te rangimārie</a:t>
            </a:r>
          </a:p>
          <a:p>
            <a:pPr marL="0" indent="0">
              <a:buFont typeface="Arial" charset="0"/>
              <a:buNone/>
            </a:pPr>
            <a:r>
              <a:rPr lang="en-US" sz="2800"/>
              <a:t>Ngā hoe o runga</a:t>
            </a:r>
          </a:p>
          <a:p>
            <a:pPr marL="0" indent="0">
              <a:buFont typeface="Arial" charset="0"/>
              <a:buNone/>
            </a:pPr>
            <a:r>
              <a:rPr lang="en-US" sz="2800"/>
              <a:t>Ko te puna o te aroha</a:t>
            </a:r>
          </a:p>
          <a:p>
            <a:pPr marL="0" indent="0" defTabSz="914400" eaLnBrk="1" fontAlgn="auto" hangingPunct="1">
              <a:spcBef>
                <a:spcPts val="0"/>
              </a:spcBef>
              <a:spcAft>
                <a:spcPts val="0"/>
              </a:spcAft>
              <a:buFont typeface="Arial" charset="0"/>
              <a:buNone/>
              <a:defRPr/>
            </a:pPr>
            <a:r>
              <a:rPr lang="en-US" sz="2800"/>
              <a:t>Ko te puna o te aroha</a:t>
            </a:r>
          </a:p>
          <a:p>
            <a:endParaRPr lang="en-NZ" dirty="0"/>
          </a:p>
        </p:txBody>
      </p:sp>
      <p:sp>
        <p:nvSpPr>
          <p:cNvPr id="9" name="Content Placeholder 2">
            <a:extLst>
              <a:ext uri="{FF2B5EF4-FFF2-40B4-BE49-F238E27FC236}">
                <a16:creationId xmlns:a16="http://schemas.microsoft.com/office/drawing/2014/main" id="{FAB01F0B-99BE-4069-848E-81A62C92D5A6}"/>
              </a:ext>
            </a:extLst>
          </p:cNvPr>
          <p:cNvSpPr txBox="1">
            <a:spLocks/>
          </p:cNvSpPr>
          <p:nvPr/>
        </p:nvSpPr>
        <p:spPr>
          <a:xfrm>
            <a:off x="4572000" y="1283737"/>
            <a:ext cx="4114800" cy="301728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638" indent="0">
              <a:buNone/>
            </a:pPr>
            <a:r>
              <a:rPr lang="en-US" sz="2800" dirty="0"/>
              <a:t>Our vehicle of</a:t>
            </a:r>
          </a:p>
          <a:p>
            <a:pPr marL="274638" indent="0">
              <a:buNone/>
            </a:pPr>
            <a:r>
              <a:rPr lang="en-US" sz="2800" dirty="0"/>
              <a:t>peace paddles upon</a:t>
            </a:r>
          </a:p>
          <a:p>
            <a:pPr marL="274638" indent="0">
              <a:buNone/>
            </a:pPr>
            <a:r>
              <a:rPr lang="en-US" sz="2800" dirty="0"/>
              <a:t>the wellspring of love</a:t>
            </a:r>
          </a:p>
          <a:p>
            <a:pPr marL="274638" lvl="0" indent="0" defTabSz="914400" eaLnBrk="1" fontAlgn="auto" hangingPunct="1">
              <a:spcBef>
                <a:spcPts val="0"/>
              </a:spcBef>
              <a:spcAft>
                <a:spcPts val="0"/>
              </a:spcAft>
              <a:buNone/>
              <a:defRPr/>
            </a:pPr>
            <a:r>
              <a:rPr lang="en-US" sz="2800" dirty="0"/>
              <a:t>the wellspring of love</a:t>
            </a:r>
          </a:p>
          <a:p>
            <a:endParaRPr lang="en-NZ" dirty="0"/>
          </a:p>
        </p:txBody>
      </p:sp>
    </p:spTree>
    <p:extLst>
      <p:ext uri="{BB962C8B-B14F-4D97-AF65-F5344CB8AC3E}">
        <p14:creationId xmlns:p14="http://schemas.microsoft.com/office/powerpoint/2010/main" val="124290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59AF-4F44-CC4C-8575-1978BEC0F123}"/>
              </a:ext>
            </a:extLst>
          </p:cNvPr>
          <p:cNvSpPr>
            <a:spLocks noGrp="1"/>
          </p:cNvSpPr>
          <p:nvPr>
            <p:ph type="title"/>
          </p:nvPr>
        </p:nvSpPr>
        <p:spPr>
          <a:xfrm>
            <a:off x="491490" y="273843"/>
            <a:ext cx="3840085" cy="1269596"/>
          </a:xfrm>
        </p:spPr>
        <p:txBody>
          <a:bodyPr>
            <a:normAutofit/>
          </a:bodyPr>
          <a:lstStyle/>
          <a:p>
            <a:r>
              <a:rPr lang="en-US" sz="3200" dirty="0"/>
              <a:t>Day plan</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173736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6277C8-AB68-4541-AF9C-9517ECBA6569}"/>
              </a:ext>
            </a:extLst>
          </p:cNvPr>
          <p:cNvSpPr>
            <a:spLocks noGrp="1"/>
          </p:cNvSpPr>
          <p:nvPr>
            <p:ph idx="1"/>
          </p:nvPr>
        </p:nvSpPr>
        <p:spPr>
          <a:xfrm>
            <a:off x="491490" y="1931275"/>
            <a:ext cx="4876157" cy="2596671"/>
          </a:xfrm>
        </p:spPr>
        <p:txBody>
          <a:bodyPr>
            <a:normAutofit/>
          </a:bodyPr>
          <a:lstStyle/>
          <a:p>
            <a:r>
              <a:rPr lang="en-US" sz="2800" dirty="0"/>
              <a:t>What’s happening today?</a:t>
            </a:r>
          </a:p>
        </p:txBody>
      </p:sp>
      <p:pic>
        <p:nvPicPr>
          <p:cNvPr id="4" name="Picture 3" descr="A picture containing indoor, LEGO&#10;&#10;Description generated with high confidence">
            <a:extLst>
              <a:ext uri="{FF2B5EF4-FFF2-40B4-BE49-F238E27FC236}">
                <a16:creationId xmlns:a16="http://schemas.microsoft.com/office/drawing/2014/main" id="{4AD38ECB-E55B-4297-BD27-FFB35EA4B17A}"/>
              </a:ext>
            </a:extLst>
          </p:cNvPr>
          <p:cNvPicPr>
            <a:picLocks noChangeAspect="1"/>
          </p:cNvPicPr>
          <p:nvPr/>
        </p:nvPicPr>
        <p:blipFill rotWithShape="1">
          <a:blip r:embed="rId2">
            <a:extLst>
              <a:ext uri="{28A0092B-C50C-407E-A947-70E740481C1C}">
                <a14:useLocalDpi xmlns:a14="http://schemas.microsoft.com/office/drawing/2010/main"/>
              </a:ext>
            </a:extLst>
          </a:blip>
          <a:srcRect l="1360" r="18551" b="-1"/>
          <a:stretch/>
        </p:blipFill>
        <p:spPr>
          <a:xfrm>
            <a:off x="5462649" y="10"/>
            <a:ext cx="3681349" cy="437138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631025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9" y="288671"/>
            <a:ext cx="9135036" cy="669272"/>
          </a:xfrm>
        </p:spPr>
        <p:txBody>
          <a:bodyPr/>
          <a:lstStyle/>
          <a:p>
            <a:r>
              <a:rPr lang="en-NZ" sz="3200" b="1" dirty="0"/>
              <a:t>Session outcomes</a:t>
            </a:r>
          </a:p>
        </p:txBody>
      </p:sp>
      <p:sp>
        <p:nvSpPr>
          <p:cNvPr id="3" name="Content Placeholder 2"/>
          <p:cNvSpPr>
            <a:spLocks noGrp="1"/>
          </p:cNvSpPr>
          <p:nvPr>
            <p:ph idx="1"/>
          </p:nvPr>
        </p:nvSpPr>
        <p:spPr>
          <a:xfrm>
            <a:off x="470263" y="828825"/>
            <a:ext cx="8113020" cy="3542878"/>
          </a:xfrm>
        </p:spPr>
        <p:txBody>
          <a:bodyPr>
            <a:noAutofit/>
          </a:bodyPr>
          <a:lstStyle/>
          <a:p>
            <a:pPr marL="541338" lvl="0" indent="-541338">
              <a:spcBef>
                <a:spcPts val="0"/>
              </a:spcBef>
              <a:spcAft>
                <a:spcPts val="0"/>
              </a:spcAft>
              <a:buBlip>
                <a:blip r:embed="rId3">
                  <a:extLst/>
                </a:blip>
              </a:buBlip>
            </a:pPr>
            <a:r>
              <a:rPr lang="en-NZ" sz="2800" dirty="0"/>
              <a:t>Shared the </a:t>
            </a:r>
            <a:r>
              <a:rPr lang="en-US" sz="2800" dirty="0"/>
              <a:t>reasons for constructive alignment of learning outcomes, learning activities and assessment.</a:t>
            </a:r>
          </a:p>
          <a:p>
            <a:pPr marL="0" lvl="0" indent="0">
              <a:spcBef>
                <a:spcPts val="0"/>
              </a:spcBef>
              <a:spcAft>
                <a:spcPts val="0"/>
              </a:spcAft>
              <a:buNone/>
            </a:pPr>
            <a:endParaRPr lang="en-US" sz="2800" dirty="0"/>
          </a:p>
          <a:p>
            <a:pPr marL="541338" lvl="0" indent="-541338">
              <a:spcBef>
                <a:spcPts val="0"/>
              </a:spcBef>
              <a:spcAft>
                <a:spcPts val="0"/>
              </a:spcAft>
              <a:buBlip>
                <a:blip r:embed="rId3">
                  <a:extLst/>
                </a:blip>
              </a:buBlip>
            </a:pPr>
            <a:r>
              <a:rPr lang="en-US" sz="2800" dirty="0"/>
              <a:t>Selected appropriate/possible assessment tasks that link to the learning outcomes of their own module of learning</a:t>
            </a:r>
            <a:r>
              <a:rPr lang="en-NZ" sz="2800" dirty="0"/>
              <a:t>.</a:t>
            </a:r>
          </a:p>
          <a:p>
            <a:pPr marL="0" indent="0">
              <a:lnSpc>
                <a:spcPct val="150000"/>
              </a:lnSpc>
              <a:spcBef>
                <a:spcPts val="0"/>
              </a:spcBef>
              <a:spcAft>
                <a:spcPts val="0"/>
              </a:spcAft>
              <a:buNone/>
            </a:pPr>
            <a:endParaRPr lang="en-NZ"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40882"/>
            <a:ext cx="3249230" cy="4634664"/>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DB7BC-E213-4412-A15F-6DCE19652D61}"/>
              </a:ext>
            </a:extLst>
          </p:cNvPr>
          <p:cNvSpPr>
            <a:spLocks noGrp="1"/>
          </p:cNvSpPr>
          <p:nvPr>
            <p:ph type="title"/>
          </p:nvPr>
        </p:nvSpPr>
        <p:spPr>
          <a:xfrm>
            <a:off x="505677" y="685800"/>
            <a:ext cx="2743200" cy="2165684"/>
          </a:xfrm>
        </p:spPr>
        <p:txBody>
          <a:bodyPr vert="horz" lIns="91440" tIns="45720" rIns="91440" bIns="45720" rtlCol="0" anchor="b">
            <a:normAutofit/>
          </a:bodyPr>
          <a:lstStyle/>
          <a:p>
            <a:pPr defTabSz="914400" eaLnBrk="1" hangingPunct="1">
              <a:lnSpc>
                <a:spcPct val="90000"/>
              </a:lnSpc>
            </a:pPr>
            <a:r>
              <a:rPr lang="en-US" sz="3600" kern="1200">
                <a:solidFill>
                  <a:srgbClr val="FFFFFF"/>
                </a:solidFill>
                <a:latin typeface="+mj-lt"/>
                <a:ea typeface="+mj-ea"/>
                <a:cs typeface="+mj-cs"/>
              </a:rPr>
              <a:t>Levels of Learning revisited</a:t>
            </a:r>
          </a:p>
        </p:txBody>
      </p:sp>
      <p:cxnSp>
        <p:nvCxnSpPr>
          <p:cNvPr id="20" name="Straight Connector 1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2932700"/>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5" name="Content Placeholder 19" descr="A close up of text on a white background&#10;&#10;Description generated with very high confidence">
            <a:extLst>
              <a:ext uri="{FF2B5EF4-FFF2-40B4-BE49-F238E27FC236}">
                <a16:creationId xmlns:a16="http://schemas.microsoft.com/office/drawing/2014/main" id="{D4242B3E-57BE-4F3D-91D8-5AEFD98125A9}"/>
              </a:ext>
            </a:extLst>
          </p:cNvPr>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050387" y="369429"/>
            <a:ext cx="2545116" cy="4410597"/>
          </a:xfrm>
          <a:prstGeom prst="rect">
            <a:avLst/>
          </a:prstGeom>
          <a:noFill/>
        </p:spPr>
      </p:pic>
    </p:spTree>
    <p:extLst>
      <p:ext uri="{BB962C8B-B14F-4D97-AF65-F5344CB8AC3E}">
        <p14:creationId xmlns:p14="http://schemas.microsoft.com/office/powerpoint/2010/main" val="3487868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AA959-DEE6-4CAC-A0A1-959DC7E5E91B}"/>
              </a:ext>
            </a:extLst>
          </p:cNvPr>
          <p:cNvSpPr>
            <a:spLocks noGrp="1"/>
          </p:cNvSpPr>
          <p:nvPr>
            <p:ph type="title"/>
          </p:nvPr>
        </p:nvSpPr>
        <p:spPr>
          <a:xfrm>
            <a:off x="0" y="206375"/>
            <a:ext cx="9144000" cy="857250"/>
          </a:xfrm>
        </p:spPr>
        <p:txBody>
          <a:bodyPr/>
          <a:lstStyle/>
          <a:p>
            <a:r>
              <a:rPr lang="en-NZ" sz="3200" dirty="0"/>
              <a:t>Constructive Alignment – Ellis, 2007</a:t>
            </a:r>
          </a:p>
        </p:txBody>
      </p:sp>
      <p:pic>
        <p:nvPicPr>
          <p:cNvPr id="4" name="Content Placeholder 3">
            <a:extLst>
              <a:ext uri="{FF2B5EF4-FFF2-40B4-BE49-F238E27FC236}">
                <a16:creationId xmlns:a16="http://schemas.microsoft.com/office/drawing/2014/main" id="{450E6E6D-96D0-4529-A2C8-3020DDE8DF95}"/>
              </a:ext>
            </a:extLst>
          </p:cNvPr>
          <p:cNvPicPr>
            <a:picLocks noGrp="1" noChangeAspect="1"/>
          </p:cNvPicPr>
          <p:nvPr>
            <p:ph idx="1"/>
          </p:nvPr>
        </p:nvPicPr>
        <p:blipFill>
          <a:blip r:embed="rId3"/>
          <a:stretch>
            <a:fillRect/>
          </a:stretch>
        </p:blipFill>
        <p:spPr>
          <a:xfrm>
            <a:off x="1167293" y="672860"/>
            <a:ext cx="6017069" cy="4264265"/>
          </a:xfrm>
          <a:prstGeom prst="rect">
            <a:avLst/>
          </a:prstGeom>
        </p:spPr>
      </p:pic>
    </p:spTree>
    <p:extLst>
      <p:ext uri="{BB962C8B-B14F-4D97-AF65-F5344CB8AC3E}">
        <p14:creationId xmlns:p14="http://schemas.microsoft.com/office/powerpoint/2010/main" val="3286743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F8AE-E29D-45D3-BCE2-6FEDBA6CDA73}"/>
              </a:ext>
            </a:extLst>
          </p:cNvPr>
          <p:cNvSpPr>
            <a:spLocks noGrp="1"/>
          </p:cNvSpPr>
          <p:nvPr>
            <p:ph type="title"/>
          </p:nvPr>
        </p:nvSpPr>
        <p:spPr>
          <a:xfrm>
            <a:off x="0" y="206375"/>
            <a:ext cx="9230264" cy="857250"/>
          </a:xfrm>
        </p:spPr>
        <p:txBody>
          <a:bodyPr/>
          <a:lstStyle/>
          <a:p>
            <a:r>
              <a:rPr lang="en-NZ" sz="3200" dirty="0"/>
              <a:t>Constructive Alignment - Biggs, 1999</a:t>
            </a:r>
          </a:p>
        </p:txBody>
      </p:sp>
      <p:graphicFrame>
        <p:nvGraphicFramePr>
          <p:cNvPr id="5" name="Diagram 4">
            <a:extLst>
              <a:ext uri="{FF2B5EF4-FFF2-40B4-BE49-F238E27FC236}">
                <a16:creationId xmlns:a16="http://schemas.microsoft.com/office/drawing/2014/main" id="{D0065A45-9622-4A47-BDED-F431E03F07FE}"/>
              </a:ext>
            </a:extLst>
          </p:cNvPr>
          <p:cNvGraphicFramePr/>
          <p:nvPr>
            <p:extLst>
              <p:ext uri="{D42A27DB-BD31-4B8C-83A1-F6EECF244321}">
                <p14:modId xmlns:p14="http://schemas.microsoft.com/office/powerpoint/2010/main" val="3020728778"/>
              </p:ext>
            </p:extLst>
          </p:nvPr>
        </p:nvGraphicFramePr>
        <p:xfrm>
          <a:off x="1170318"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526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Acheiveing Constructive Alignment diagram">
            <a:extLst>
              <a:ext uri="{FF2B5EF4-FFF2-40B4-BE49-F238E27FC236}">
                <a16:creationId xmlns:a16="http://schemas.microsoft.com/office/drawing/2014/main" id="{6BA570A6-7DF7-4FDC-B180-9E8C8A46AC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0551" y="165534"/>
            <a:ext cx="6906915" cy="476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464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nte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9234bc5-676d-41d9-98cb-eac5cd0817fe">
      <Value>1</Value>
    </TaxCatchAll>
    <e5907546988c4e8c9baabef7a7152e87 xmlns="f9234bc5-676d-41d9-98cb-eac5cd0817fe">
      <Terms xmlns="http://schemas.microsoft.com/office/infopath/2007/PartnerControls">
        <TermInfo xmlns="http://schemas.microsoft.com/office/infopath/2007/PartnerControls">
          <TermName xmlns="http://schemas.microsoft.com/office/infopath/2007/PartnerControls">Document</TermName>
          <TermId xmlns="http://schemas.microsoft.com/office/infopath/2007/PartnerControls">2bc295bf-0bf1-44d1-9b2a-e81c04385a3a</TermId>
        </TermInfo>
      </Terms>
    </e5907546988c4e8c9baabef7a7152e87>
    <ModifiedByJobTitle xmlns="F9234BC5-676D-41D9-98CB-EAC5CD0817FE"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223C1E2F6BEE548834DBE54F9CF129F" ma:contentTypeVersion="31" ma:contentTypeDescription="Create a new document." ma:contentTypeScope="" ma:versionID="004b62eee19b5cf6fc8975b46ede9396">
  <xsd:schema xmlns:xsd="http://www.w3.org/2001/XMLSchema" xmlns:xs="http://www.w3.org/2001/XMLSchema" xmlns:p="http://schemas.microsoft.com/office/2006/metadata/properties" xmlns:ns2="F9234BC5-676D-41D9-98CB-EAC5CD0817FE" xmlns:ns3="f9234bc5-676d-41d9-98cb-eac5cd0817fe" xmlns:ns4="5f38495e-07f6-4a32-8a89-75bd70548eac" xmlns:ns5="3d2f7b84-0b8c-49c0-b404-3407b37ad20a" targetNamespace="http://schemas.microsoft.com/office/2006/metadata/properties" ma:root="true" ma:fieldsID="847dd3f8c01a0e55dba0a14c2db1c3a7" ns2:_="" ns3:_="" ns4:_="" ns5:_="">
    <xsd:import namespace="F9234BC5-676D-41D9-98CB-EAC5CD0817FE"/>
    <xsd:import namespace="f9234bc5-676d-41d9-98cb-eac5cd0817fe"/>
    <xsd:import namespace="5f38495e-07f6-4a32-8a89-75bd70548eac"/>
    <xsd:import namespace="3d2f7b84-0b8c-49c0-b404-3407b37ad20a"/>
    <xsd:element name="properties">
      <xsd:complexType>
        <xsd:sequence>
          <xsd:element name="documentManagement">
            <xsd:complexType>
              <xsd:all>
                <xsd:element ref="ns2:ModifiedByJobTitle" minOccurs="0"/>
                <xsd:element ref="ns3:e5907546988c4e8c9baabef7a7152e87" minOccurs="0"/>
                <xsd:element ref="ns3:TaxCatchAll" minOccurs="0"/>
                <xsd:element ref="ns3:TaxCatchAllLabel" minOccurs="0"/>
                <xsd:element ref="ns4:SharedWithUsers" minOccurs="0"/>
                <xsd:element ref="ns4:SharingHintHash" minOccurs="0"/>
                <xsd:element ref="ns4:SharedWithDetails" minOccurs="0"/>
                <xsd:element ref="ns4:LastSharedByUser" minOccurs="0"/>
                <xsd:element ref="ns4:LastSharedByTime" minOccurs="0"/>
                <xsd:element ref="ns5:MediaServiceMetadata" minOccurs="0"/>
                <xsd:element ref="ns5:MediaServiceFastMetadata" minOccurs="0"/>
                <xsd:element ref="ns5:MediaServiceAutoTags" minOccurs="0"/>
                <xsd:element ref="ns5:MediaServiceDateTaken" minOccurs="0"/>
                <xsd:element ref="ns5:MediaServiceLocation" minOccurs="0"/>
                <xsd:element ref="ns5:MediaServiceOCR" minOccurs="0"/>
                <xsd:element ref="ns5:MediaServiceEventHashCode" minOccurs="0"/>
                <xsd:element ref="ns5: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234BC5-676D-41D9-98CB-EAC5CD0817FE" elementFormDefault="qualified">
    <xsd:import namespace="http://schemas.microsoft.com/office/2006/documentManagement/types"/>
    <xsd:import namespace="http://schemas.microsoft.com/office/infopath/2007/PartnerControls"/>
    <xsd:element name="ModifiedByJobTitle" ma:index="8" nillable="true" ma:displayName="ModifiedByJobTitle" ma:internalName="ModifiedByJobTitl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234bc5-676d-41d9-98cb-eac5cd0817fe" elementFormDefault="qualified">
    <xsd:import namespace="http://schemas.microsoft.com/office/2006/documentManagement/types"/>
    <xsd:import namespace="http://schemas.microsoft.com/office/infopath/2007/PartnerControls"/>
    <xsd:element name="e5907546988c4e8c9baabef7a7152e87" ma:index="9" nillable="true" ma:taxonomy="true" ma:internalName="e5907546988c4e8c9baabef7a7152e87" ma:taxonomyFieldName="Classified" ma:displayName="Classified" ma:readOnly="false" ma:default="1;#Document|2bc295bf-0bf1-44d1-9b2a-e81c04385a3a" ma:fieldId="{e5907546-988c-4e8c-9baa-bef7a7152e87}" ma:sspId="320c34e5-3de5-4711-b8de-78f3088d3d03" ma:termSetId="ec34cdfc-97bc-4c18-8bbe-bf211122e52c"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ad89f02a-c897-4dec-a134-c0ab831a102f}" ma:internalName="TaxCatchAll" ma:showField="CatchAllData" ma:web="5f38495e-07f6-4a32-8a89-75bd70548eac">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ad89f02a-c897-4dec-a134-c0ab831a102f}" ma:internalName="TaxCatchAllLabel" ma:readOnly="true" ma:showField="CatchAllDataLabel" ma:web="5f38495e-07f6-4a32-8a89-75bd70548ea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f38495e-07f6-4a32-8a89-75bd70548ea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4" nillable="true" ma:displayName="Sharing Hint Hash" ma:internalName="SharingHintHash" ma:readOnly="true">
      <xsd:simpleType>
        <xsd:restriction base="dms:Text"/>
      </xsd:simpleType>
    </xsd:element>
    <xsd:element name="SharedWithDetails" ma:index="15" nillable="true" ma:displayName="Shared With Details" ma:description="" ma:internalName="SharedWithDetails" ma:readOnly="true">
      <xsd:simpleType>
        <xsd:restriction base="dms:Note">
          <xsd:maxLength value="255"/>
        </xsd:restriction>
      </xsd:simpleType>
    </xsd:element>
    <xsd:element name="LastSharedByUser" ma:index="16" nillable="true" ma:displayName="Last Shared By User" ma:description="" ma:internalName="LastSharedByUser" ma:readOnly="true">
      <xsd:simpleType>
        <xsd:restriction base="dms:Note">
          <xsd:maxLength value="255"/>
        </xsd:restriction>
      </xsd:simpleType>
    </xsd:element>
    <xsd:element name="LastSharedByTime" ma:index="17"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d2f7b84-0b8c-49c0-b404-3407b37ad20a" elementFormDefault="qualified">
    <xsd:import namespace="http://schemas.microsoft.com/office/2006/documentManagement/types"/>
    <xsd:import namespace="http://schemas.microsoft.com/office/infopath/2007/PartnerControls"/>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MediaServiceAutoTags" ma:index="20" nillable="true" ma:displayName="MediaServiceAutoTags" ma:description="" ma:internalName="MediaServiceAutoTags" ma:readOnly="true">
      <xsd:simpleType>
        <xsd:restriction base="dms:Text"/>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MediaServiceLocation" ma:index="22" nillable="true" ma:displayName="MediaServiceLocation" ma:description="" ma:internalName="MediaServiceLocation" ma:readOnly="true">
      <xsd:simpleType>
        <xsd:restriction base="dms:Text"/>
      </xsd:simpleType>
    </xsd:element>
    <xsd:element name="MediaServiceOCR" ma:index="23" nillable="true" ma:displayName="MediaServiceOCR" ma:internalName="MediaServiceOCR" ma:readOnly="true">
      <xsd:simpleType>
        <xsd:restriction base="dms:Note">
          <xsd:maxLength value="255"/>
        </xsd:restriction>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947DAE-98F3-4E63-91AB-63FBAD55F5A6}">
  <ds:schemaRefs>
    <ds:schemaRef ds:uri="http://schemas.microsoft.com/office/2006/metadata/longProperties"/>
  </ds:schemaRefs>
</ds:datastoreItem>
</file>

<file path=customXml/itemProps2.xml><?xml version="1.0" encoding="utf-8"?>
<ds:datastoreItem xmlns:ds="http://schemas.openxmlformats.org/officeDocument/2006/customXml" ds:itemID="{4A0F479F-80BA-42F7-A080-013BD42CE5F3}">
  <ds:schemaRefs>
    <ds:schemaRef ds:uri="http://schemas.microsoft.com/sharepoint/v3/contenttype/forms"/>
  </ds:schemaRefs>
</ds:datastoreItem>
</file>

<file path=customXml/itemProps3.xml><?xml version="1.0" encoding="utf-8"?>
<ds:datastoreItem xmlns:ds="http://schemas.openxmlformats.org/officeDocument/2006/customXml" ds:itemID="{4F34BAF1-CE45-4A14-91F8-62E6BAF9EB3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f38495e-07f6-4a32-8a89-75bd70548eac"/>
    <ds:schemaRef ds:uri="F9234BC5-676D-41D9-98CB-EAC5CD0817FE"/>
    <ds:schemaRef ds:uri="http://purl.org/dc/elements/1.1/"/>
    <ds:schemaRef ds:uri="http://schemas.microsoft.com/office/2006/metadata/properties"/>
    <ds:schemaRef ds:uri="3d2f7b84-0b8c-49c0-b404-3407b37ad20a"/>
    <ds:schemaRef ds:uri="f9234bc5-676d-41d9-98cb-eac5cd0817fe"/>
    <ds:schemaRef ds:uri="http://www.w3.org/XML/1998/namespace"/>
    <ds:schemaRef ds:uri="http://purl.org/dc/dcmitype/"/>
  </ds:schemaRefs>
</ds:datastoreItem>
</file>

<file path=customXml/itemProps4.xml><?xml version="1.0" encoding="utf-8"?>
<ds:datastoreItem xmlns:ds="http://schemas.openxmlformats.org/officeDocument/2006/customXml" ds:itemID="{750792D8-686A-405C-B3DA-BA601EEEB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234BC5-676D-41D9-98CB-EAC5CD0817FE"/>
    <ds:schemaRef ds:uri="f9234bc5-676d-41d9-98cb-eac5cd0817fe"/>
    <ds:schemaRef ds:uri="5f38495e-07f6-4a32-8a89-75bd70548eac"/>
    <ds:schemaRef ds:uri="3d2f7b84-0b8c-49c0-b404-3407b37ad2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873</TotalTime>
  <Words>1247</Words>
  <Application>Microsoft Office PowerPoint</Application>
  <PresentationFormat>On-screen Show (16:9)</PresentationFormat>
  <Paragraphs>127</Paragraphs>
  <Slides>21</Slides>
  <Notes>12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MS PGothic</vt:lpstr>
      <vt:lpstr>Arial</vt:lpstr>
      <vt:lpstr>Arial Black</vt:lpstr>
      <vt:lpstr>Calibri</vt:lpstr>
      <vt:lpstr>Office Theme</vt:lpstr>
      <vt:lpstr> Module Two  Session 4  </vt:lpstr>
      <vt:lpstr>Karakia Timatanga </vt:lpstr>
      <vt:lpstr>Waiata</vt:lpstr>
      <vt:lpstr>Day plan</vt:lpstr>
      <vt:lpstr>Session outcomes</vt:lpstr>
      <vt:lpstr>Levels of Learning revisited</vt:lpstr>
      <vt:lpstr>Constructive Alignment – Ellis, 2007</vt:lpstr>
      <vt:lpstr>Constructive Alignment - Biggs, 1999</vt:lpstr>
      <vt:lpstr>PowerPoint Presentation</vt:lpstr>
      <vt:lpstr>PowerPoint Presentation</vt:lpstr>
      <vt:lpstr>Formative feedback</vt:lpstr>
      <vt:lpstr>PowerPoint Presentation</vt:lpstr>
      <vt:lpstr>Why do we do it?</vt:lpstr>
      <vt:lpstr>How do you give feedback?</vt:lpstr>
      <vt:lpstr>Assessment has most effect when ….</vt:lpstr>
      <vt:lpstr>Continued ...</vt:lpstr>
      <vt:lpstr>PowerPoint Presentation</vt:lpstr>
      <vt:lpstr>Session outcomes revisited</vt:lpstr>
      <vt:lpstr>PowerPoint Presentation</vt:lpstr>
      <vt:lpstr>Muddiest point </vt:lpstr>
      <vt:lpstr>Karakia Whakamutanga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NZ-Sino Model Programme</dc:title>
  <dc:creator>Jacqui James</dc:creator>
  <cp:lastModifiedBy>Jacqui James</cp:lastModifiedBy>
  <cp:revision>48</cp:revision>
  <dcterms:created xsi:type="dcterms:W3CDTF">2019-05-09T07:48:43Z</dcterms:created>
  <dcterms:modified xsi:type="dcterms:W3CDTF">2019-06-12T03:05:59Z</dcterms:modified>
</cp:coreProperties>
</file>