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357" r:id="rId6"/>
    <p:sldId id="260" r:id="rId7"/>
    <p:sldId id="379" r:id="rId8"/>
    <p:sldId id="282" r:id="rId9"/>
    <p:sldId id="303" r:id="rId10"/>
    <p:sldId id="358" r:id="rId11"/>
    <p:sldId id="359" r:id="rId12"/>
    <p:sldId id="265" r:id="rId13"/>
    <p:sldId id="273" r:id="rId14"/>
    <p:sldId id="276" r:id="rId15"/>
    <p:sldId id="360" r:id="rId16"/>
    <p:sldId id="378" r:id="rId1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8" autoAdjust="0"/>
    <p:restoredTop sz="94364" autoAdjust="0"/>
  </p:normalViewPr>
  <p:slideViewPr>
    <p:cSldViewPr snapToGrid="0" snapToObjects="1">
      <p:cViewPr varScale="1">
        <p:scale>
          <a:sx n="74" d="100"/>
          <a:sy n="74" d="100"/>
        </p:scale>
        <p:origin x="72" y="282"/>
      </p:cViewPr>
      <p:guideLst>
        <p:guide orient="horz" pos="1620"/>
        <p:guide pos="2880"/>
      </p:guideLst>
    </p:cSldViewPr>
  </p:slideViewPr>
  <p:outlineViewPr>
    <p:cViewPr>
      <p:scale>
        <a:sx n="33" d="100"/>
        <a:sy n="33" d="100"/>
      </p:scale>
      <p:origin x="0" y="-5156"/>
    </p:cViewPr>
  </p:outlineViewPr>
  <p:notesTextViewPr>
    <p:cViewPr>
      <p:scale>
        <a:sx n="100" d="100"/>
        <a:sy n="100" d="100"/>
      </p:scale>
      <p:origin x="0" y="0"/>
    </p:cViewPr>
  </p:notesTextViewPr>
  <p:sorterViewPr>
    <p:cViewPr varScale="1">
      <p:scale>
        <a:sx n="100" d="100"/>
        <a:sy n="100"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oltoolsforschool.net/digital-student-portfolio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teaching.unsw.edu.au/node/170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reviewed the role of the facilitator in assessment of/for/as learning</a:t>
            </a:r>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22054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sz="1200" dirty="0"/>
              <a:t>Multiple drafts of written work, portfolios, including e-portfolios, oral presentations, peer evaluations, group assessments, service-learning involving community or business/industry, in-tray exercises, posters, annotated bibliographies, reflective commentaries, critical incident accounts, reviews, role-plays, case studies</a:t>
            </a:r>
            <a:r>
              <a:rPr lang="en-AU" sz="1200" dirty="0"/>
              <a:t> etc</a:t>
            </a:r>
          </a:p>
          <a:p>
            <a:endParaRPr lang="en-NZ" sz="1200" dirty="0">
              <a:hlinkClick r:id="rId3" tooltip="https://cooltoolsforschool.net/digital-student-portfolios/"/>
            </a:endParaRPr>
          </a:p>
          <a:p>
            <a:r>
              <a:rPr lang="en-NZ" dirty="0"/>
              <a:t>The terms "role play" and "simulation" are sometimes used inconsistently or interchangeably. However, "simulations" often involve a familiar or realistic situation in which a participant’s role may not be as prominent or distinctive as it would be in a role play.  Frequently simulations incorporate role play, leading to the term "role-playing simulation". The difference is generally one of degree </a:t>
            </a:r>
          </a:p>
          <a:p>
            <a:r>
              <a:rPr lang="en-NZ" dirty="0"/>
              <a:t>From UNSW  - Role plays and simulations function as learning tools for teams and groups or individuals as they "play" online or face to face.  They alter the power ratios in teaching and learning relationships between students and educators, as students learn through their explorations and the viewpoints of the character or personality they are articulating in the environment. This student-</a:t>
            </a:r>
            <a:r>
              <a:rPr lang="en-NZ" dirty="0" err="1"/>
              <a:t>centered</a:t>
            </a:r>
            <a:r>
              <a:rPr lang="en-NZ" dirty="0"/>
              <a:t> space can enable learner-oriented assessment, where the design of the task is created for active student learning. Students are actively involved in both self and peer assessment and obtain sustainable formative feedback. </a:t>
            </a:r>
            <a:r>
              <a:rPr lang="en-NZ" dirty="0">
                <a:hlinkClick r:id="rId4"/>
              </a:rPr>
              <a:t>Video Series - Using Role Plays in Formative Assessment - Ben Barry &amp; Gail Trapp</a:t>
            </a:r>
            <a:r>
              <a:rPr lang="en-NZ" dirty="0"/>
              <a:t>. Assessed from https://teaching.unsw.edu.au/assessing-role-play-and-simulation.</a:t>
            </a:r>
          </a:p>
          <a:p>
            <a:endParaRPr lang="en-NZ" sz="1200" dirty="0">
              <a:hlinkClick r:id="rId3" tooltip="https://cooltoolsforschool.net/digital-student-portfolios/"/>
            </a:endParaRPr>
          </a:p>
          <a:p>
            <a:r>
              <a:rPr lang="en-NZ" sz="1200" dirty="0">
                <a:hlinkClick r:id="rId3" tooltip="https://cooltoolsforschool.net/digital-student-portfolios/"/>
              </a:rPr>
              <a:t>All graphics from creative commons</a:t>
            </a:r>
          </a:p>
          <a:p>
            <a:endParaRPr lang="en-NZ" sz="1200"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158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Refer back to Module One – add to this list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370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the ticket out of class – printed off</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1248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liem.com/does-assessment-drive-learni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teachertoolkit.me/2014/06/27/what-would-you-do-intray-by-teachertoolkit" TargetMode="External"/><Relationship Id="rId13"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7.jpg"/><Relationship Id="rId12" Type="http://schemas.openxmlformats.org/officeDocument/2006/relationships/hyperlink" Target="http://asklibrary.com.edu/a.php?qid=969141" TargetMode="External"/><Relationship Id="rId2" Type="http://schemas.openxmlformats.org/officeDocument/2006/relationships/notesSlide" Target="../notesSlides/notesSlide3.xml"/><Relationship Id="rId16" Type="http://schemas.openxmlformats.org/officeDocument/2006/relationships/hyperlink" Target="https://www.jarodyong.com/2018/05/role-play-peer-feedback-low-prep-esl.html" TargetMode="External"/><Relationship Id="rId1" Type="http://schemas.openxmlformats.org/officeDocument/2006/relationships/slideLayout" Target="../slideLayouts/slideLayout2.xml"/><Relationship Id="rId6" Type="http://schemas.openxmlformats.org/officeDocument/2006/relationships/hyperlink" Target="http://www.antonioluna.org/2016/02/ib-spanish-text-types-la-presentacion.html" TargetMode="External"/><Relationship Id="rId11" Type="http://schemas.openxmlformats.org/officeDocument/2006/relationships/image" Target="../media/image9.jpg"/><Relationship Id="rId5" Type="http://schemas.openxmlformats.org/officeDocument/2006/relationships/image" Target="../media/image6.jpg"/><Relationship Id="rId15" Type="http://schemas.openxmlformats.org/officeDocument/2006/relationships/image" Target="../media/image11.jpg"/><Relationship Id="rId10" Type="http://schemas.openxmlformats.org/officeDocument/2006/relationships/hyperlink" Target="https://civicservicedesign.com/design-posters-85ddc0f67bb0" TargetMode="External"/><Relationship Id="rId4" Type="http://schemas.openxmlformats.org/officeDocument/2006/relationships/hyperlink" Target="https://cooltoolsforschool.net/digital-student-portfolios/" TargetMode="External"/><Relationship Id="rId9" Type="http://schemas.openxmlformats.org/officeDocument/2006/relationships/image" Target="../media/image8.png"/><Relationship Id="rId14" Type="http://schemas.openxmlformats.org/officeDocument/2006/relationships/hyperlink" Target="https://ocw.mit.edu/courses/mathematics/18-05-introduction-to-probability-and-statistics-spring-2014/instructor-insights/board-proble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blogs.commons.georgetown.edu/cctp-820-fall2016/2016/12/17/wechat-in-a-system-design-perspectiv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38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bwMode="auto">
          <a:xfrm>
            <a:off x="667542" y="160820"/>
            <a:ext cx="7808916" cy="2031956"/>
          </a:xfrm>
          <a:prstGeom prst="ellipse">
            <a:avLst/>
          </a:prstGeom>
          <a:solidFill>
            <a:schemeClr val="accent3">
              <a:lumMod val="50000"/>
            </a:schemeClr>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p>
            <a:pPr defTabSz="914400" eaLnBrk="1" hangingPunct="1">
              <a:lnSpc>
                <a:spcPct val="90000"/>
              </a:lnSpc>
            </a:pPr>
            <a:r>
              <a:rPr lang="en-US" altLang="en-US" sz="2800" kern="1200" dirty="0">
                <a:solidFill>
                  <a:srgbClr val="FFFFFF"/>
                </a:solidFill>
                <a:latin typeface="+mj-lt"/>
                <a:ea typeface="+mj-ea"/>
                <a:cs typeface="+mj-cs"/>
              </a:rPr>
              <a:t>Module Two</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r>
              <a:rPr lang="en-US" altLang="en-US" sz="2800" dirty="0">
                <a:solidFill>
                  <a:srgbClr val="FFFFFF"/>
                </a:solidFill>
                <a:ea typeface="+mj-ea"/>
                <a:cs typeface="+mj-cs"/>
              </a:rPr>
              <a:t>Session 8</a:t>
            </a:r>
            <a:br>
              <a:rPr lang="en-US" altLang="en-US" sz="2800" kern="1200" dirty="0">
                <a:solidFill>
                  <a:srgbClr val="FFFFFF"/>
                </a:solidFill>
                <a:latin typeface="+mj-lt"/>
                <a:ea typeface="+mj-ea"/>
                <a:cs typeface="+mj-cs"/>
              </a:rPr>
            </a:br>
            <a:endParaRPr lang="en-US" altLang="en-US" sz="28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21752E99-C7F0-4300-805D-F75795FDBD24}"/>
              </a:ext>
            </a:extLst>
          </p:cNvPr>
          <p:cNvSpPr/>
          <p:nvPr/>
        </p:nvSpPr>
        <p:spPr>
          <a:xfrm>
            <a:off x="1579232" y="2670986"/>
            <a:ext cx="6612268" cy="1754326"/>
          </a:xfrm>
          <a:prstGeom prst="rect">
            <a:avLst/>
          </a:prstGeom>
          <a:noFill/>
        </p:spPr>
        <p:txBody>
          <a:bodyPr wrap="square" lIns="91440" tIns="45720" rIns="91440" bIns="45720">
            <a:spAutoFit/>
          </a:bodyPr>
          <a:lstStyle/>
          <a:p>
            <a:pPr algn="ctr"/>
            <a:r>
              <a:rPr lang="en-US" sz="5400" b="1" cap="none" spc="0" dirty="0">
                <a:ln w="12700">
                  <a:solidFill>
                    <a:schemeClr val="accent3">
                      <a:lumMod val="75000"/>
                    </a:schemeClr>
                  </a:solidFill>
                  <a:prstDash val="solid"/>
                </a:ln>
                <a:pattFill prst="dkUpDiag">
                  <a:fgClr>
                    <a:schemeClr val="accent3">
                      <a:lumMod val="50000"/>
                    </a:schemeClr>
                  </a:fgClr>
                  <a:bgClr>
                    <a:schemeClr val="accent3">
                      <a:lumMod val="40000"/>
                      <a:lumOff val="60000"/>
                    </a:schemeClr>
                  </a:bgClr>
                </a:pattFill>
                <a:effectLst>
                  <a:outerShdw dist="38100" dir="2640000" algn="bl" rotWithShape="0">
                    <a:schemeClr val="tx2">
                      <a:lumMod val="75000"/>
                    </a:schemeClr>
                  </a:outerShdw>
                </a:effectLst>
              </a:rPr>
              <a:t>Creating Innovative Assessment Tasks</a:t>
            </a:r>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1" y="205979"/>
            <a:ext cx="8934275" cy="857250"/>
          </a:xfrm>
        </p:spPr>
        <p:txBody>
          <a:bodyPr/>
          <a:lstStyle/>
          <a:p>
            <a:r>
              <a:rPr lang="en-NZ" sz="2800" dirty="0"/>
              <a:t>Internal fairness </a:t>
            </a:r>
          </a:p>
        </p:txBody>
      </p:sp>
      <p:sp>
        <p:nvSpPr>
          <p:cNvPr id="3" name="Content Placeholder 2"/>
          <p:cNvSpPr>
            <a:spLocks noGrp="1"/>
          </p:cNvSpPr>
          <p:nvPr>
            <p:ph idx="1"/>
          </p:nvPr>
        </p:nvSpPr>
        <p:spPr>
          <a:xfrm>
            <a:off x="213919" y="721977"/>
            <a:ext cx="8716161" cy="3567113"/>
          </a:xfrm>
        </p:spPr>
        <p:txBody>
          <a:bodyPr>
            <a:normAutofit/>
          </a:bodyPr>
          <a:lstStyle/>
          <a:p>
            <a:r>
              <a:rPr lang="en-NZ" sz="2600" dirty="0"/>
              <a:t>Recognising </a:t>
            </a:r>
            <a:r>
              <a:rPr lang="en-NZ" sz="2600" i="1" dirty="0"/>
              <a:t>context</a:t>
            </a:r>
          </a:p>
          <a:p>
            <a:r>
              <a:rPr lang="en-NZ" sz="2600" dirty="0"/>
              <a:t>Providing equal </a:t>
            </a:r>
            <a:r>
              <a:rPr lang="en-NZ" sz="2600" i="1" dirty="0"/>
              <a:t>access</a:t>
            </a:r>
            <a:r>
              <a:rPr lang="en-NZ" sz="2600" dirty="0"/>
              <a:t> to resources, materials and learning experiences</a:t>
            </a:r>
          </a:p>
          <a:p>
            <a:r>
              <a:rPr lang="en-NZ" sz="2600" i="1" dirty="0"/>
              <a:t>Negotiation </a:t>
            </a:r>
            <a:r>
              <a:rPr lang="en-NZ" sz="2600" dirty="0"/>
              <a:t>with learners, on-going consultation and encouraging feedback</a:t>
            </a:r>
          </a:p>
          <a:p>
            <a:r>
              <a:rPr lang="en-NZ" sz="2600" i="1" dirty="0"/>
              <a:t>Moderation</a:t>
            </a:r>
            <a:r>
              <a:rPr lang="en-NZ" sz="2600" dirty="0"/>
              <a:t> to ensure the assessment provides evidence of achieving learning outcomes</a:t>
            </a:r>
          </a:p>
          <a:p>
            <a:endParaRPr lang="en-NZ" dirty="0"/>
          </a:p>
        </p:txBody>
      </p:sp>
      <p:sp>
        <p:nvSpPr>
          <p:cNvPr id="5" name="Footer Placeholder 4"/>
          <p:cNvSpPr>
            <a:spLocks noGrp="1"/>
          </p:cNvSpPr>
          <p:nvPr>
            <p:ph type="ftr" sz="quarter" idx="11"/>
          </p:nvPr>
        </p:nvSpPr>
        <p:spPr>
          <a:xfrm>
            <a:off x="0" y="4692288"/>
            <a:ext cx="6887361" cy="372860"/>
          </a:xfrm>
        </p:spPr>
        <p:txBody>
          <a:bodyPr/>
          <a:lstStyle/>
          <a:p>
            <a:pPr algn="l"/>
            <a:r>
              <a:rPr lang="en-NZ" sz="1200" i="1" dirty="0">
                <a:solidFill>
                  <a:schemeClr val="tx1"/>
                </a:solidFill>
              </a:rPr>
              <a:t>Leach, L., </a:t>
            </a:r>
            <a:r>
              <a:rPr lang="en-NZ" sz="1200" i="1" dirty="0" err="1">
                <a:solidFill>
                  <a:schemeClr val="tx1"/>
                </a:solidFill>
              </a:rPr>
              <a:t>Neutze</a:t>
            </a:r>
            <a:r>
              <a:rPr lang="en-NZ" sz="1200" i="1" dirty="0">
                <a:solidFill>
                  <a:schemeClr val="tx1"/>
                </a:solidFill>
              </a:rPr>
              <a:t>, G., &amp; </a:t>
            </a:r>
            <a:r>
              <a:rPr lang="en-NZ" sz="1200" i="1" dirty="0" err="1">
                <a:solidFill>
                  <a:schemeClr val="tx1"/>
                </a:solidFill>
              </a:rPr>
              <a:t>Zepke</a:t>
            </a:r>
            <a:r>
              <a:rPr lang="en-NZ" sz="1200" i="1" dirty="0">
                <a:solidFill>
                  <a:schemeClr val="tx1"/>
                </a:solidFill>
              </a:rPr>
              <a:t>, N. (no date).  Rethinking fairness in assessing adult learners.  Wellington: Massey University </a:t>
            </a:r>
            <a:endParaRPr lang="en-US" sz="1200" i="1" dirty="0">
              <a:solidFill>
                <a:schemeClr val="tx1"/>
              </a:solidFill>
            </a:endParaRPr>
          </a:p>
        </p:txBody>
      </p:sp>
    </p:spTree>
    <p:extLst>
      <p:ext uri="{BB962C8B-B14F-4D97-AF65-F5344CB8AC3E}">
        <p14:creationId xmlns:p14="http://schemas.microsoft.com/office/powerpoint/2010/main" val="72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FA309E0E-BC63-4759-87DF-B1709E7E53E0}"/>
              </a:ext>
            </a:extLst>
          </p:cNvPr>
          <p:cNvSpPr txBox="1">
            <a:spLocks noChangeArrowheads="1"/>
          </p:cNvSpPr>
          <p:nvPr/>
        </p:nvSpPr>
        <p:spPr bwMode="auto">
          <a:xfrm>
            <a:off x="2347912" y="228600"/>
            <a:ext cx="3248025" cy="4686300"/>
          </a:xfrm>
          <a:prstGeom prst="rect">
            <a:avLst/>
          </a:prstGeom>
          <a:solidFill>
            <a:srgbClr val="FFFFFF"/>
          </a:solidFill>
          <a:ln w="38100">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noAutofit/>
          </a:bodyPr>
          <a:lstStyle/>
          <a:p>
            <a:pPr algn="ctr" fontAlgn="base">
              <a:spcBef>
                <a:spcPts val="1200"/>
              </a:spcBef>
              <a:spcAft>
                <a:spcPts val="1000"/>
              </a:spcAft>
            </a:pPr>
            <a:r>
              <a:rPr lang="en-US" sz="1600" b="1" kern="1200">
                <a:solidFill>
                  <a:srgbClr val="000000"/>
                </a:solidFill>
                <a:effectLst/>
                <a:latin typeface="Arial" panose="020B0604020202020204" pitchFamily="34" charset="0"/>
                <a:ea typeface="Times New Roman" panose="02020603050405020304" pitchFamily="18" charset="0"/>
              </a:rPr>
              <a:t>Ticket Out Of Class</a:t>
            </a:r>
            <a:endParaRPr lang="en-NZ" sz="1200">
              <a:effectLst/>
              <a:latin typeface="Times New Roman" panose="02020603050405020304" pitchFamily="18" charset="0"/>
              <a:ea typeface="Times New Roman" panose="02020603050405020304" pitchFamily="18" charset="0"/>
            </a:endParaRPr>
          </a:p>
          <a:p>
            <a:pPr fontAlgn="base">
              <a:spcAft>
                <a:spcPts val="1000"/>
              </a:spcAft>
            </a:pPr>
            <a:r>
              <a:rPr lang="en-US" sz="900" i="1" kern="1200">
                <a:solidFill>
                  <a:srgbClr val="000000"/>
                </a:solidFill>
                <a:effectLst/>
                <a:latin typeface="Arial" panose="020B0604020202020204" pitchFamily="34" charset="0"/>
                <a:ea typeface="Times New Roman" panose="02020603050405020304" pitchFamily="18" charset="0"/>
              </a:rPr>
              <a:t>Please spend the last five minutes responding to these two questions:</a:t>
            </a:r>
            <a:endParaRPr lang="en-NZ" sz="1200">
              <a:effectLst/>
              <a:latin typeface="Times New Roman" panose="02020603050405020304" pitchFamily="18" charset="0"/>
              <a:ea typeface="Times New Roman" panose="02020603050405020304" pitchFamily="18" charset="0"/>
            </a:endParaRPr>
          </a:p>
          <a:p>
            <a:pPr fontAlgn="base">
              <a:spcAft>
                <a:spcPts val="1000"/>
              </a:spcAft>
            </a:pPr>
            <a:r>
              <a:rPr lang="en-US" sz="900" b="1" kern="1200">
                <a:solidFill>
                  <a:srgbClr val="000000"/>
                </a:solidFill>
                <a:effectLst/>
                <a:latin typeface="Arial" panose="020B0604020202020204" pitchFamily="34" charset="0"/>
                <a:ea typeface="Times New Roman" panose="02020603050405020304" pitchFamily="18" charset="0"/>
              </a:rPr>
              <a:t>Has this workshop assisted you with your project? If so, how?</a:t>
            </a:r>
            <a:endParaRPr lang="en-NZ" sz="1200">
              <a:effectLst/>
              <a:latin typeface="Times New Roman" panose="02020603050405020304" pitchFamily="18" charset="0"/>
              <a:ea typeface="Times New Roman" panose="02020603050405020304" pitchFamily="18" charset="0"/>
            </a:endParaRPr>
          </a:p>
          <a:p>
            <a:pPr fontAlgn="base">
              <a:lnSpc>
                <a:spcPct val="200000"/>
              </a:lnSpc>
              <a:spcAft>
                <a:spcPts val="1000"/>
              </a:spcAft>
            </a:pPr>
            <a:r>
              <a:rPr lang="en-US" sz="900" kern="1200">
                <a:solidFill>
                  <a:srgbClr val="000000"/>
                </a:solidFill>
                <a:effectLst/>
                <a:latin typeface="Arial" panose="020B0604020202020204" pitchFamily="34" charset="0"/>
                <a:ea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a:t>
            </a:r>
            <a:endParaRPr lang="en-NZ" sz="1200">
              <a:effectLst/>
              <a:latin typeface="Times New Roman" panose="02020603050405020304" pitchFamily="18" charset="0"/>
              <a:ea typeface="Times New Roman" panose="02020603050405020304" pitchFamily="18" charset="0"/>
            </a:endParaRPr>
          </a:p>
          <a:p>
            <a:pPr fontAlgn="base">
              <a:spcAft>
                <a:spcPts val="1000"/>
              </a:spcAft>
            </a:pPr>
            <a:r>
              <a:rPr lang="en-US" sz="900" b="1" kern="1200">
                <a:solidFill>
                  <a:srgbClr val="000000"/>
                </a:solidFill>
                <a:effectLst/>
                <a:latin typeface="Arial" panose="020B0604020202020204" pitchFamily="34" charset="0"/>
                <a:ea typeface="Times New Roman" panose="02020603050405020304" pitchFamily="18" charset="0"/>
              </a:rPr>
              <a:t>Is the timing of this workshop suitable? If not, earlier or later in the programme of study?</a:t>
            </a:r>
            <a:endParaRPr lang="en-NZ" sz="1200">
              <a:effectLst/>
              <a:latin typeface="Times New Roman" panose="02020603050405020304" pitchFamily="18" charset="0"/>
              <a:ea typeface="Times New Roman" panose="02020603050405020304" pitchFamily="18" charset="0"/>
            </a:endParaRPr>
          </a:p>
          <a:p>
            <a:pPr fontAlgn="base">
              <a:lnSpc>
                <a:spcPct val="200000"/>
              </a:lnSpc>
              <a:spcAft>
                <a:spcPts val="0"/>
              </a:spcAft>
            </a:pPr>
            <a:r>
              <a:rPr lang="en-US" sz="900" kern="1200">
                <a:solidFill>
                  <a:srgbClr val="000000"/>
                </a:solidFill>
                <a:effectLst/>
                <a:latin typeface="Arial" panose="020B0604020202020204" pitchFamily="34" charset="0"/>
                <a:ea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NZ" sz="1200">
              <a:effectLst/>
              <a:latin typeface="Times New Roman" panose="02020603050405020304" pitchFamily="18" charset="0"/>
              <a:ea typeface="Times New Roman" panose="02020603050405020304" pitchFamily="18" charset="0"/>
            </a:endParaRPr>
          </a:p>
          <a:p>
            <a:pPr algn="ctr" fontAlgn="base">
              <a:spcAft>
                <a:spcPts val="0"/>
              </a:spcAft>
            </a:pPr>
            <a:r>
              <a:rPr lang="en-US" sz="900" b="1" kern="1200">
                <a:solidFill>
                  <a:srgbClr val="000000"/>
                </a:solidFill>
                <a:effectLst/>
                <a:latin typeface="Arial" panose="020B0604020202020204" pitchFamily="34" charset="0"/>
                <a:ea typeface="Times New Roman" panose="02020603050405020304" pitchFamily="18" charset="0"/>
              </a:rPr>
              <a:t>Thank You</a:t>
            </a:r>
            <a:endParaRPr lang="en-NZ"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259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unuhia</a:t>
            </a:r>
            <a:endParaRPr lang="en-NZ" sz="2400" b="1" dirty="0">
              <a:solidFill>
                <a:schemeClr val="bg1"/>
              </a:solidFill>
            </a:endParaRPr>
          </a:p>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uru</a:t>
            </a:r>
            <a:r>
              <a:rPr lang="en-GB" sz="2400" b="1" dirty="0">
                <a:solidFill>
                  <a:schemeClr val="bg1"/>
                </a:solidFill>
              </a:rPr>
              <a:t> </a:t>
            </a:r>
            <a:r>
              <a:rPr lang="en-GB" sz="2400" b="1" dirty="0" err="1">
                <a:solidFill>
                  <a:schemeClr val="bg1"/>
                </a:solidFill>
              </a:rPr>
              <a:t>tapu</a:t>
            </a:r>
            <a:r>
              <a:rPr lang="en-GB" sz="2400" b="1" dirty="0">
                <a:solidFill>
                  <a:schemeClr val="bg1"/>
                </a:solidFill>
              </a:rPr>
              <a:t> </a:t>
            </a:r>
            <a:r>
              <a:rPr lang="en-GB" sz="2400" b="1" dirty="0" err="1">
                <a:solidFill>
                  <a:schemeClr val="bg1"/>
                </a:solidFill>
              </a:rPr>
              <a:t>nui</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wātea</a:t>
            </a:r>
            <a:r>
              <a:rPr lang="en-GB" sz="2400" b="1" dirty="0">
                <a:solidFill>
                  <a:schemeClr val="bg1"/>
                </a:solidFill>
              </a:rPr>
              <a:t>, </a:t>
            </a:r>
            <a:r>
              <a:rPr lang="en-GB" sz="2400" b="1" dirty="0" err="1">
                <a:solidFill>
                  <a:schemeClr val="bg1"/>
                </a:solidFill>
              </a:rPr>
              <a:t>kia</a:t>
            </a:r>
            <a:r>
              <a:rPr lang="en-GB" sz="2400" b="1" dirty="0">
                <a:solidFill>
                  <a:schemeClr val="bg1"/>
                </a:solidFill>
              </a:rPr>
              <a:t> </a:t>
            </a:r>
            <a:r>
              <a:rPr lang="en-GB" sz="2400" b="1" dirty="0" err="1">
                <a:solidFill>
                  <a:schemeClr val="bg1"/>
                </a:solidFill>
              </a:rPr>
              <a:t>māmā</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ngākau</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tinana</a:t>
            </a:r>
            <a:endParaRPr lang="en-NZ" sz="2400" b="1" dirty="0">
              <a:solidFill>
                <a:schemeClr val="bg1"/>
              </a:solidFill>
            </a:endParaRPr>
          </a:p>
          <a:p>
            <a:pPr marL="0" indent="0">
              <a:buNone/>
            </a:pPr>
            <a:r>
              <a:rPr lang="en-GB" sz="2400" b="1" dirty="0" err="1">
                <a:solidFill>
                  <a:schemeClr val="bg1"/>
                </a:solidFill>
              </a:rPr>
              <a:t>Te</a:t>
            </a:r>
            <a:r>
              <a:rPr lang="en-GB" sz="2400" b="1" dirty="0">
                <a:solidFill>
                  <a:schemeClr val="bg1"/>
                </a:solidFill>
              </a:rPr>
              <a:t> </a:t>
            </a:r>
            <a:r>
              <a:rPr lang="en-GB" sz="2400" b="1" dirty="0" err="1">
                <a:solidFill>
                  <a:schemeClr val="bg1"/>
                </a:solidFill>
              </a:rPr>
              <a:t>wairua</a:t>
            </a:r>
            <a:r>
              <a:rPr lang="en-GB" sz="2400" b="1" dirty="0">
                <a:solidFill>
                  <a:schemeClr val="bg1"/>
                </a:solidFill>
              </a:rPr>
              <a:t> </a:t>
            </a:r>
            <a:r>
              <a:rPr lang="en-GB" sz="2400" b="1" dirty="0" err="1">
                <a:solidFill>
                  <a:schemeClr val="bg1"/>
                </a:solidFill>
              </a:rPr>
              <a:t>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ara</a:t>
            </a:r>
            <a:r>
              <a:rPr lang="en-GB" sz="2400" b="1" dirty="0">
                <a:solidFill>
                  <a:schemeClr val="bg1"/>
                </a:solidFill>
              </a:rPr>
              <a:t> </a:t>
            </a:r>
            <a:r>
              <a:rPr lang="en-GB" sz="2400" b="1" dirty="0" err="1">
                <a:solidFill>
                  <a:schemeClr val="bg1"/>
                </a:solidFill>
              </a:rPr>
              <a:t>takatā</a:t>
            </a:r>
            <a:endParaRPr lang="en-NZ" sz="2400" b="1" dirty="0">
              <a:solidFill>
                <a:schemeClr val="bg1"/>
              </a:solidFill>
            </a:endParaRPr>
          </a:p>
          <a:p>
            <a:pPr marL="0" indent="0">
              <a:buNone/>
            </a:pPr>
            <a:r>
              <a:rPr lang="en-GB" sz="2400" b="1" dirty="0" err="1">
                <a:solidFill>
                  <a:schemeClr val="bg1"/>
                </a:solidFill>
              </a:rPr>
              <a:t>Koia</a:t>
            </a:r>
            <a:r>
              <a:rPr lang="en-GB" sz="2400" b="1" dirty="0">
                <a:solidFill>
                  <a:schemeClr val="bg1"/>
                </a:solidFill>
              </a:rPr>
              <a:t> </a:t>
            </a:r>
            <a:r>
              <a:rPr lang="en-GB" sz="2400" b="1" dirty="0" err="1">
                <a:solidFill>
                  <a:schemeClr val="bg1"/>
                </a:solidFill>
              </a:rPr>
              <a:t>rā</a:t>
            </a:r>
            <a:r>
              <a:rPr lang="en-GB" sz="2400" b="1" dirty="0">
                <a:solidFill>
                  <a:schemeClr val="bg1"/>
                </a:solidFill>
              </a:rPr>
              <a:t> e </a:t>
            </a:r>
            <a:r>
              <a:rPr lang="en-GB" sz="2400" b="1" dirty="0" err="1">
                <a:solidFill>
                  <a:schemeClr val="bg1"/>
                </a:solidFill>
              </a:rPr>
              <a:t>Rongo</a:t>
            </a:r>
            <a:r>
              <a:rPr lang="en-GB" sz="2400" b="1" dirty="0">
                <a:solidFill>
                  <a:schemeClr val="bg1"/>
                </a:solidFill>
              </a:rPr>
              <a:t>, </a:t>
            </a:r>
            <a:r>
              <a:rPr lang="en-GB" sz="2400" b="1" dirty="0" err="1">
                <a:solidFill>
                  <a:schemeClr val="bg1"/>
                </a:solidFill>
              </a:rPr>
              <a:t>whakairia</a:t>
            </a:r>
            <a:r>
              <a:rPr lang="en-GB" sz="2400" b="1" dirty="0">
                <a:solidFill>
                  <a:schemeClr val="bg1"/>
                </a:solidFill>
              </a:rPr>
              <a:t> </a:t>
            </a:r>
            <a:r>
              <a:rPr lang="en-GB" sz="2400" b="1" dirty="0" err="1">
                <a:solidFill>
                  <a:schemeClr val="bg1"/>
                </a:solidFill>
              </a:rPr>
              <a:t>ake</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runga</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tina</a:t>
            </a:r>
            <a:r>
              <a:rPr lang="en-GB" sz="2400" b="1" dirty="0">
                <a:solidFill>
                  <a:schemeClr val="bg1"/>
                </a:solidFill>
              </a:rPr>
              <a:t>! TINA! Hui e! TĀIKI E!</a:t>
            </a:r>
            <a:endParaRPr lang="en-NZ" sz="2400" b="1" dirty="0">
              <a:solidFill>
                <a:schemeClr val="bg1"/>
              </a:solidFill>
            </a:endParaRP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solidFill>
                  <a:schemeClr val="bg1"/>
                </a:solidFill>
              </a:rPr>
              <a:t>Draw on, draw on,</a:t>
            </a:r>
            <a:endParaRPr lang="en-NZ" sz="2400" b="1" dirty="0">
              <a:solidFill>
                <a:schemeClr val="bg1"/>
              </a:solidFill>
            </a:endParaRPr>
          </a:p>
          <a:p>
            <a:pPr marL="0" indent="0">
              <a:buNone/>
            </a:pPr>
            <a:r>
              <a:rPr lang="en-NZ" sz="2400" b="1" i="1" dirty="0">
                <a:solidFill>
                  <a:schemeClr val="bg1"/>
                </a:solidFill>
              </a:rPr>
              <a:t>Draw on the supreme sacredness</a:t>
            </a:r>
            <a:endParaRPr lang="en-NZ" sz="2400" b="1" dirty="0">
              <a:solidFill>
                <a:schemeClr val="bg1"/>
              </a:solidFill>
            </a:endParaRPr>
          </a:p>
          <a:p>
            <a:pPr marL="0" indent="0">
              <a:buNone/>
            </a:pPr>
            <a:r>
              <a:rPr lang="en-NZ" sz="2400" b="1" i="1" dirty="0">
                <a:solidFill>
                  <a:schemeClr val="bg1"/>
                </a:solidFill>
              </a:rPr>
              <a:t>To clear, to free the heart, the body and the spirit of mankind</a:t>
            </a:r>
            <a:endParaRPr lang="en-NZ" sz="2400" b="1" dirty="0">
              <a:solidFill>
                <a:schemeClr val="bg1"/>
              </a:solidFill>
            </a:endParaRPr>
          </a:p>
          <a:p>
            <a:pPr marL="0" indent="0">
              <a:buNone/>
            </a:pPr>
            <a:r>
              <a:rPr lang="en-NZ" sz="2400" b="1" i="1" dirty="0" err="1">
                <a:solidFill>
                  <a:schemeClr val="bg1"/>
                </a:solidFill>
              </a:rPr>
              <a:t>Rongo</a:t>
            </a:r>
            <a:r>
              <a:rPr lang="en-NZ" sz="2400" b="1" i="1" dirty="0">
                <a:solidFill>
                  <a:schemeClr val="bg1"/>
                </a:solidFill>
              </a:rPr>
              <a:t>, suspended high above us (“heaven”)</a:t>
            </a:r>
            <a:endParaRPr lang="en-NZ" sz="2400" b="1" dirty="0">
              <a:solidFill>
                <a:schemeClr val="bg1"/>
              </a:solidFill>
            </a:endParaRPr>
          </a:p>
          <a:p>
            <a:pPr marL="0" indent="0">
              <a:buNone/>
            </a:pPr>
            <a:r>
              <a:rPr lang="en-NZ" sz="2400" b="1" i="1" dirty="0">
                <a:solidFill>
                  <a:schemeClr val="bg1"/>
                </a:solidFill>
              </a:rPr>
              <a:t>Draw together! Affirm!</a:t>
            </a:r>
            <a:endParaRPr lang="en-NZ" sz="2400" b="1" dirty="0">
              <a:solidFill>
                <a:schemeClr val="bg1"/>
              </a:solidFill>
            </a:endParaRPr>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uru</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tonga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mākinakina</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uta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mātaratara</a:t>
            </a:r>
            <a:r>
              <a:rPr lang="en-US" sz="2000" b="1" dirty="0">
                <a:solidFill>
                  <a:schemeClr val="bg1"/>
                </a:solidFill>
              </a:rPr>
              <a:t> </a:t>
            </a:r>
            <a:r>
              <a:rPr lang="en-US" sz="2000" b="1" dirty="0" err="1">
                <a:solidFill>
                  <a:schemeClr val="bg1"/>
                </a:solidFill>
              </a:rPr>
              <a:t>ki</a:t>
            </a:r>
            <a:r>
              <a:rPr lang="en-US" sz="2000" b="1" dirty="0">
                <a:solidFill>
                  <a:schemeClr val="bg1"/>
                </a:solidFill>
              </a:rPr>
              <a:t> tai.</a:t>
            </a:r>
            <a:endParaRPr lang="en-NZ" sz="2000" b="1" dirty="0">
              <a:solidFill>
                <a:schemeClr val="bg1"/>
              </a:solidFill>
            </a:endParaRPr>
          </a:p>
          <a:p>
            <a:pPr marL="182563" indent="0">
              <a:buNone/>
            </a:pPr>
            <a:r>
              <a:rPr lang="en-US" sz="2000" b="1" dirty="0">
                <a:solidFill>
                  <a:schemeClr val="bg1"/>
                </a:solidFill>
              </a:rPr>
              <a:t>E </a:t>
            </a:r>
            <a:r>
              <a:rPr lang="en-US" sz="2000" b="1" dirty="0" err="1">
                <a:solidFill>
                  <a:schemeClr val="bg1"/>
                </a:solidFill>
              </a:rPr>
              <a:t>hī</a:t>
            </a:r>
            <a:r>
              <a:rPr lang="en-US" sz="2000" b="1" dirty="0">
                <a:solidFill>
                  <a:schemeClr val="bg1"/>
                </a:solidFill>
              </a:rPr>
              <a:t> </a:t>
            </a:r>
            <a:r>
              <a:rPr lang="en-US" sz="2000" b="1" dirty="0" err="1">
                <a:solidFill>
                  <a:schemeClr val="bg1"/>
                </a:solidFill>
              </a:rPr>
              <a:t>ake</a:t>
            </a:r>
            <a:r>
              <a:rPr lang="en-US" sz="2000" b="1" dirty="0">
                <a:solidFill>
                  <a:schemeClr val="bg1"/>
                </a:solidFill>
              </a:rPr>
              <a:t> </a:t>
            </a:r>
            <a:r>
              <a:rPr lang="en-US" sz="2000" b="1" dirty="0" err="1">
                <a:solidFill>
                  <a:schemeClr val="bg1"/>
                </a:solidFill>
              </a:rPr>
              <a:t>ana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atakura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He </a:t>
            </a:r>
            <a:r>
              <a:rPr lang="en-US" sz="2000" b="1" dirty="0" err="1">
                <a:solidFill>
                  <a:schemeClr val="bg1"/>
                </a:solidFill>
              </a:rPr>
              <a:t>tio</a:t>
            </a:r>
            <a:r>
              <a:rPr lang="en-US" sz="2000" b="1" dirty="0">
                <a:solidFill>
                  <a:schemeClr val="bg1"/>
                </a:solidFill>
              </a:rPr>
              <a:t>, he </a:t>
            </a:r>
            <a:r>
              <a:rPr lang="en-US" sz="2000" b="1" dirty="0" err="1">
                <a:solidFill>
                  <a:schemeClr val="bg1"/>
                </a:solidFill>
              </a:rPr>
              <a:t>huka</a:t>
            </a:r>
            <a:r>
              <a:rPr lang="en-US" sz="2000" b="1" dirty="0">
                <a:solidFill>
                  <a:schemeClr val="bg1"/>
                </a:solidFill>
              </a:rPr>
              <a:t>, he </a:t>
            </a:r>
            <a:r>
              <a:rPr lang="en-US" sz="2000" b="1" dirty="0" err="1">
                <a:solidFill>
                  <a:schemeClr val="bg1"/>
                </a:solidFill>
              </a:rPr>
              <a:t>hau</a:t>
            </a:r>
            <a:r>
              <a:rPr lang="en-US" sz="2000" b="1" dirty="0">
                <a:solidFill>
                  <a:schemeClr val="bg1"/>
                </a:solidFill>
              </a:rPr>
              <a:t> </a:t>
            </a:r>
            <a:r>
              <a:rPr lang="en-US" sz="2000" b="1" dirty="0" err="1">
                <a:solidFill>
                  <a:schemeClr val="bg1"/>
                </a:solidFill>
              </a:rPr>
              <a:t>hū</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Tihei</a:t>
            </a:r>
            <a:r>
              <a:rPr lang="en-US" sz="2000" b="1" dirty="0">
                <a:solidFill>
                  <a:schemeClr val="bg1"/>
                </a:solidFill>
              </a:rPr>
              <a:t> </a:t>
            </a:r>
            <a:r>
              <a:rPr lang="en-US" sz="2000" b="1" dirty="0" err="1">
                <a:solidFill>
                  <a:schemeClr val="bg1"/>
                </a:solidFill>
              </a:rPr>
              <a:t>mauriora</a:t>
            </a:r>
            <a:r>
              <a:rPr lang="en-US" sz="2000" b="1" dirty="0">
                <a:solidFill>
                  <a:schemeClr val="bg1"/>
                </a:solidFill>
              </a:rPr>
              <a:t>!</a:t>
            </a:r>
            <a:r>
              <a:rPr lang="en-NZ" sz="2000" b="1" dirty="0">
                <a:solidFill>
                  <a:schemeClr val="bg1"/>
                </a:solidFill>
              </a:rPr>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solidFill>
                  <a:schemeClr val="bg1"/>
                </a:solidFill>
              </a:rPr>
              <a:t>Cease the winds from the west.</a:t>
            </a:r>
            <a:endParaRPr lang="en-NZ" sz="2000" b="1" dirty="0">
              <a:solidFill>
                <a:schemeClr val="bg1"/>
              </a:solidFill>
            </a:endParaRPr>
          </a:p>
          <a:p>
            <a:pPr marL="92075" indent="0">
              <a:buNone/>
            </a:pPr>
            <a:r>
              <a:rPr lang="en-US" sz="2000" b="1" i="1" dirty="0">
                <a:solidFill>
                  <a:schemeClr val="bg1"/>
                </a:solidFill>
              </a:rPr>
              <a:t>Cease the winds from the south.</a:t>
            </a:r>
            <a:endParaRPr lang="en-NZ" sz="2000" b="1" dirty="0">
              <a:solidFill>
                <a:schemeClr val="bg1"/>
              </a:solidFill>
            </a:endParaRPr>
          </a:p>
          <a:p>
            <a:pPr marL="92075" indent="0">
              <a:buNone/>
            </a:pPr>
            <a:r>
              <a:rPr lang="en-US" sz="2000" b="1" i="1" dirty="0">
                <a:solidFill>
                  <a:schemeClr val="bg1"/>
                </a:solidFill>
              </a:rPr>
              <a:t>Let the breeze blow over the land.</a:t>
            </a:r>
            <a:endParaRPr lang="en-NZ" sz="2000" b="1" dirty="0">
              <a:solidFill>
                <a:schemeClr val="bg1"/>
              </a:solidFill>
            </a:endParaRPr>
          </a:p>
          <a:p>
            <a:pPr marL="92075" indent="0">
              <a:buNone/>
            </a:pPr>
            <a:r>
              <a:rPr lang="en-US" sz="2000" b="1" i="1" dirty="0">
                <a:solidFill>
                  <a:schemeClr val="bg1"/>
                </a:solidFill>
              </a:rPr>
              <a:t>Let the breeze blow over the ocean.</a:t>
            </a:r>
            <a:endParaRPr lang="en-NZ" sz="2000" b="1" dirty="0">
              <a:solidFill>
                <a:schemeClr val="bg1"/>
              </a:solidFill>
            </a:endParaRPr>
          </a:p>
          <a:p>
            <a:pPr marL="92075" indent="0">
              <a:buNone/>
            </a:pPr>
            <a:r>
              <a:rPr lang="en-US" sz="2000" b="1" i="1" dirty="0">
                <a:solidFill>
                  <a:schemeClr val="bg1"/>
                </a:solidFill>
              </a:rPr>
              <a:t>Let the red-tipped dawn come with a sharpened air.</a:t>
            </a:r>
            <a:endParaRPr lang="en-NZ" sz="2000" b="1" dirty="0">
              <a:solidFill>
                <a:schemeClr val="bg1"/>
              </a:solidFill>
            </a:endParaRPr>
          </a:p>
          <a:p>
            <a:pPr marL="92075" indent="0">
              <a:buNone/>
            </a:pPr>
            <a:r>
              <a:rPr lang="en-US" sz="2000" b="1" i="1" dirty="0">
                <a:solidFill>
                  <a:schemeClr val="bg1"/>
                </a:solidFill>
              </a:rPr>
              <a:t>A touch of frost, a promise of glorious day.</a:t>
            </a:r>
            <a:endParaRPr lang="en-NZ" sz="2000" b="1" dirty="0">
              <a:solidFill>
                <a:schemeClr val="bg1"/>
              </a:solidFill>
            </a:endParaRPr>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347355" y="1981499"/>
            <a:ext cx="4590405" cy="2440120"/>
          </a:xfrm>
        </p:spPr>
        <p:txBody>
          <a:bodyPr>
            <a:normAutofit/>
          </a:bodyPr>
          <a:lstStyle/>
          <a:p>
            <a:pPr marL="0" indent="0">
              <a:buNone/>
            </a:pPr>
            <a:r>
              <a:rPr lang="en-US" sz="2800" dirty="0"/>
              <a:t>This session is intended as practical workshop where you work on the design of your assessment items/task(s)</a:t>
            </a:r>
          </a:p>
        </p:txBody>
      </p:sp>
      <p:pic>
        <p:nvPicPr>
          <p:cNvPr id="4" name="Picture 3" descr="A picture containing indoor, LEGO&#10;&#10;Description generated with high confidence">
            <a:extLst>
              <a:ext uri="{FF2B5EF4-FFF2-40B4-BE49-F238E27FC236}">
                <a16:creationId xmlns:a16="http://schemas.microsoft.com/office/drawing/2014/main" id="{4AD38ECB-E55B-4297-BD27-FFB35EA4B17A}"/>
              </a:ext>
            </a:extLst>
          </p:cNvPr>
          <p:cNvPicPr>
            <a:picLocks noChangeAspect="1"/>
          </p:cNvPicPr>
          <p:nvPr/>
        </p:nvPicPr>
        <p:blipFill rotWithShape="1">
          <a:blip r:embed="rId2">
            <a:extLst>
              <a:ext uri="{28A0092B-C50C-407E-A947-70E740481C1C}">
                <a14:useLocalDpi xmlns:a14="http://schemas.microsoft.com/office/drawing/2010/main"/>
              </a:ext>
            </a:extLst>
          </a:blip>
          <a:srcRect l="1360" r="18551" b="-1"/>
          <a:stretch/>
        </p:blipFill>
        <p:spPr>
          <a:xfrm>
            <a:off x="4740128" y="0"/>
            <a:ext cx="4331584" cy="51435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3102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590102"/>
          </a:xfrm>
        </p:spPr>
        <p:txBody>
          <a:bodyPr/>
          <a:lstStyle/>
          <a:p>
            <a:r>
              <a:rPr lang="en-NZ" sz="3200" b="1" dirty="0"/>
              <a:t>Session outcomes</a:t>
            </a:r>
          </a:p>
        </p:txBody>
      </p:sp>
      <p:sp>
        <p:nvSpPr>
          <p:cNvPr id="3" name="Content Placeholder 2"/>
          <p:cNvSpPr>
            <a:spLocks noGrp="1"/>
          </p:cNvSpPr>
          <p:nvPr>
            <p:ph idx="1"/>
          </p:nvPr>
        </p:nvSpPr>
        <p:spPr>
          <a:xfrm>
            <a:off x="1215389" y="1301399"/>
            <a:ext cx="6518911" cy="2540702"/>
          </a:xfrm>
        </p:spPr>
        <p:txBody>
          <a:bodyPr>
            <a:normAutofit/>
          </a:bodyPr>
          <a:lstStyle/>
          <a:p>
            <a:pPr marL="630238" lvl="0" indent="-630238">
              <a:lnSpc>
                <a:spcPct val="150000"/>
              </a:lnSpc>
              <a:spcBef>
                <a:spcPts val="0"/>
              </a:spcBef>
              <a:spcAft>
                <a:spcPts val="0"/>
              </a:spcAft>
              <a:buBlip>
                <a:blip r:embed="rId3">
                  <a:extLst>
                    <a:ext uri="{837473B0-CC2E-450A-ABE3-18F120FF3D39}">
                      <a1611:picAttrSrcUrl xmlns:a1611="http://schemas.microsoft.com/office/drawing/2016/11/main" r:id="rId4"/>
                    </a:ext>
                  </a:extLst>
                </a:blip>
              </a:buBlip>
              <a:tabLst>
                <a:tab pos="630238" algn="l"/>
              </a:tabLst>
            </a:pPr>
            <a:r>
              <a:rPr lang="en-AU" sz="2800" dirty="0"/>
              <a:t>Create a learner centred assessment task that incorporates principles of sound assessment.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590102"/>
          </a:xfrm>
        </p:spPr>
        <p:txBody>
          <a:bodyPr/>
          <a:lstStyle/>
          <a:p>
            <a:r>
              <a:rPr lang="en-NZ" sz="3200" b="1" dirty="0"/>
              <a:t>Alternatives ……</a:t>
            </a:r>
          </a:p>
        </p:txBody>
      </p:sp>
      <p:pic>
        <p:nvPicPr>
          <p:cNvPr id="5" name="Picture 4">
            <a:extLst>
              <a:ext uri="{FF2B5EF4-FFF2-40B4-BE49-F238E27FC236}">
                <a16:creationId xmlns:a16="http://schemas.microsoft.com/office/drawing/2014/main" id="{0973A440-FA94-435F-BAA4-97356549C1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3375" y="878772"/>
            <a:ext cx="1952625" cy="1626017"/>
          </a:xfrm>
          <a:prstGeom prst="rect">
            <a:avLst/>
          </a:prstGeom>
        </p:spPr>
      </p:pic>
      <p:pic>
        <p:nvPicPr>
          <p:cNvPr id="8" name="Picture 7">
            <a:extLst>
              <a:ext uri="{FF2B5EF4-FFF2-40B4-BE49-F238E27FC236}">
                <a16:creationId xmlns:a16="http://schemas.microsoft.com/office/drawing/2014/main" id="{7EB3CC5C-6AAD-4849-B208-15DBA352074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257962" y="1392501"/>
            <a:ext cx="1606550" cy="1606550"/>
          </a:xfrm>
          <a:prstGeom prst="rect">
            <a:avLst/>
          </a:prstGeom>
        </p:spPr>
      </p:pic>
      <p:pic>
        <p:nvPicPr>
          <p:cNvPr id="11" name="Picture 10" descr="A picture containing indoor, desk, table, computer&#10;&#10;Description generated with very high confidence">
            <a:extLst>
              <a:ext uri="{FF2B5EF4-FFF2-40B4-BE49-F238E27FC236}">
                <a16:creationId xmlns:a16="http://schemas.microsoft.com/office/drawing/2014/main" id="{9281B99B-00FF-4901-950A-B56D2524993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642009" y="894026"/>
            <a:ext cx="1952625" cy="1301750"/>
          </a:xfrm>
          <a:prstGeom prst="rect">
            <a:avLst/>
          </a:prstGeom>
        </p:spPr>
      </p:pic>
      <p:pic>
        <p:nvPicPr>
          <p:cNvPr id="14" name="Picture 13" descr="A screenshot of a cell phone&#10;&#10;Description generated with high confidence">
            <a:extLst>
              <a:ext uri="{FF2B5EF4-FFF2-40B4-BE49-F238E27FC236}">
                <a16:creationId xmlns:a16="http://schemas.microsoft.com/office/drawing/2014/main" id="{E855B7A9-4463-4F9B-A1BA-C5AC2459C8D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56925" y="1036699"/>
            <a:ext cx="1179610" cy="1768353"/>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id="{2DAD2560-1B5E-44D9-BC0E-6CD46FD27399}"/>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815046" y="2559398"/>
            <a:ext cx="1606550" cy="1101555"/>
          </a:xfrm>
          <a:prstGeom prst="rect">
            <a:avLst/>
          </a:prstGeom>
        </p:spPr>
      </p:pic>
      <p:pic>
        <p:nvPicPr>
          <p:cNvPr id="22" name="Picture 21" descr="A group of people standing in a kitchen&#10;&#10;Description generated with very high confidence">
            <a:extLst>
              <a:ext uri="{FF2B5EF4-FFF2-40B4-BE49-F238E27FC236}">
                <a16:creationId xmlns:a16="http://schemas.microsoft.com/office/drawing/2014/main" id="{E0E5EC95-FFA0-44E4-B6E7-84B0D0533AC2}"/>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322967" y="3339196"/>
            <a:ext cx="1353752" cy="901599"/>
          </a:xfrm>
          <a:prstGeom prst="rect">
            <a:avLst/>
          </a:prstGeom>
        </p:spPr>
      </p:pic>
      <p:pic>
        <p:nvPicPr>
          <p:cNvPr id="28" name="Picture 27" descr="A person holding a sign&#10;&#10;Description generated with high confidence">
            <a:extLst>
              <a:ext uri="{FF2B5EF4-FFF2-40B4-BE49-F238E27FC236}">
                <a16:creationId xmlns:a16="http://schemas.microsoft.com/office/drawing/2014/main" id="{0E2ED062-C7CC-4D51-ADDB-D8BBB7C026B4}"/>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926360" y="3110176"/>
            <a:ext cx="1359640" cy="1359640"/>
          </a:xfrm>
          <a:prstGeom prst="rect">
            <a:avLst/>
          </a:prstGeom>
        </p:spPr>
      </p:pic>
    </p:spTree>
    <p:extLst>
      <p:ext uri="{BB962C8B-B14F-4D97-AF65-F5344CB8AC3E}">
        <p14:creationId xmlns:p14="http://schemas.microsoft.com/office/powerpoint/2010/main" val="261359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1F5-81FC-407F-8F56-63533A59566B}"/>
              </a:ext>
            </a:extLst>
          </p:cNvPr>
          <p:cNvSpPr>
            <a:spLocks noGrp="1"/>
          </p:cNvSpPr>
          <p:nvPr>
            <p:ph type="title"/>
          </p:nvPr>
        </p:nvSpPr>
        <p:spPr>
          <a:xfrm>
            <a:off x="156754" y="206375"/>
            <a:ext cx="8987246" cy="1369191"/>
          </a:xfrm>
        </p:spPr>
        <p:txBody>
          <a:bodyPr/>
          <a:lstStyle/>
          <a:p>
            <a:r>
              <a:rPr lang="en-NZ" sz="3200" dirty="0"/>
              <a:t>What 21</a:t>
            </a:r>
            <a:r>
              <a:rPr lang="en-NZ" sz="3200" baseline="30000" dirty="0"/>
              <a:t>st</a:t>
            </a:r>
            <a:r>
              <a:rPr lang="en-NZ" sz="3200" dirty="0"/>
              <a:t> century tools might you incorporate?</a:t>
            </a:r>
          </a:p>
        </p:txBody>
      </p:sp>
      <p:sp>
        <p:nvSpPr>
          <p:cNvPr id="4" name="Rectangle 3">
            <a:extLst>
              <a:ext uri="{FF2B5EF4-FFF2-40B4-BE49-F238E27FC236}">
                <a16:creationId xmlns:a16="http://schemas.microsoft.com/office/drawing/2014/main" id="{6F063713-0550-4848-9DB8-711531F7257D}"/>
              </a:ext>
            </a:extLst>
          </p:cNvPr>
          <p:cNvSpPr/>
          <p:nvPr/>
        </p:nvSpPr>
        <p:spPr>
          <a:xfrm>
            <a:off x="987873" y="1369504"/>
            <a:ext cx="4086404" cy="3046988"/>
          </a:xfrm>
          <a:prstGeom prst="rect">
            <a:avLst/>
          </a:prstGeom>
        </p:spPr>
        <p:txBody>
          <a:bodyPr wrap="square">
            <a:spAutoFit/>
          </a:bodyPr>
          <a:lstStyle/>
          <a:p>
            <a:r>
              <a:rPr lang="en-NZ" sz="2400" dirty="0">
                <a:solidFill>
                  <a:srgbClr val="404040"/>
                </a:solidFill>
                <a:latin typeface="+mn-lt"/>
              </a:rPr>
              <a:t>Microsoft Sway</a:t>
            </a:r>
            <a:r>
              <a:rPr lang="en-US" sz="2400" dirty="0">
                <a:solidFill>
                  <a:srgbClr val="000000"/>
                </a:solidFill>
                <a:latin typeface="+mn-lt"/>
              </a:rPr>
              <a:t>​</a:t>
            </a:r>
          </a:p>
          <a:p>
            <a:r>
              <a:rPr lang="en-NZ" sz="2400" dirty="0">
                <a:solidFill>
                  <a:srgbClr val="404040"/>
                </a:solidFill>
                <a:latin typeface="+mn-lt"/>
              </a:rPr>
              <a:t>Prezi</a:t>
            </a:r>
            <a:r>
              <a:rPr lang="en-US" sz="2400" dirty="0">
                <a:solidFill>
                  <a:srgbClr val="000000"/>
                </a:solidFill>
                <a:latin typeface="+mn-lt"/>
              </a:rPr>
              <a:t>​</a:t>
            </a:r>
          </a:p>
          <a:p>
            <a:r>
              <a:rPr lang="en-NZ" sz="2400" dirty="0">
                <a:solidFill>
                  <a:srgbClr val="404040"/>
                </a:solidFill>
                <a:latin typeface="+mn-lt"/>
              </a:rPr>
              <a:t>PowerPoint</a:t>
            </a:r>
            <a:r>
              <a:rPr lang="en-US" sz="2400" dirty="0">
                <a:solidFill>
                  <a:srgbClr val="000000"/>
                </a:solidFill>
                <a:latin typeface="+mn-lt"/>
              </a:rPr>
              <a:t>​</a:t>
            </a:r>
          </a:p>
          <a:p>
            <a:r>
              <a:rPr lang="en-NZ" sz="2400" dirty="0">
                <a:solidFill>
                  <a:srgbClr val="404040"/>
                </a:solidFill>
                <a:latin typeface="+mn-lt"/>
              </a:rPr>
              <a:t>Google Slides</a:t>
            </a:r>
          </a:p>
          <a:p>
            <a:r>
              <a:rPr lang="en-NZ" sz="2400" b="0" i="0" dirty="0">
                <a:solidFill>
                  <a:srgbClr val="404040"/>
                </a:solidFill>
                <a:effectLst/>
                <a:latin typeface="+mn-lt"/>
              </a:rPr>
              <a:t>Facebo</a:t>
            </a:r>
            <a:r>
              <a:rPr lang="en-NZ" sz="2400" dirty="0">
                <a:solidFill>
                  <a:srgbClr val="404040"/>
                </a:solidFill>
                <a:latin typeface="+mn-lt"/>
              </a:rPr>
              <a:t>ok</a:t>
            </a:r>
          </a:p>
          <a:p>
            <a:r>
              <a:rPr lang="en-NZ" sz="2400" b="0" i="0" dirty="0">
                <a:solidFill>
                  <a:srgbClr val="404040"/>
                </a:solidFill>
                <a:effectLst/>
                <a:latin typeface="+mn-lt"/>
              </a:rPr>
              <a:t>WeCha</a:t>
            </a:r>
            <a:r>
              <a:rPr lang="en-NZ" sz="2400" dirty="0">
                <a:solidFill>
                  <a:srgbClr val="404040"/>
                </a:solidFill>
                <a:latin typeface="+mn-lt"/>
              </a:rPr>
              <a:t>t</a:t>
            </a:r>
          </a:p>
          <a:p>
            <a:r>
              <a:rPr lang="en-NZ" sz="2400" b="0" i="0" dirty="0">
                <a:solidFill>
                  <a:srgbClr val="404040"/>
                </a:solidFill>
                <a:effectLst/>
                <a:latin typeface="+mn-lt"/>
              </a:rPr>
              <a:t>Instant messaging</a:t>
            </a:r>
          </a:p>
          <a:p>
            <a:r>
              <a:rPr lang="en-NZ" sz="2400" dirty="0">
                <a:solidFill>
                  <a:srgbClr val="404040"/>
                </a:solidFill>
                <a:latin typeface="+mn-lt"/>
              </a:rPr>
              <a:t>Online blogs etc </a:t>
            </a:r>
            <a:endParaRPr lang="en-US" sz="2400" b="0" i="0" dirty="0">
              <a:solidFill>
                <a:srgbClr val="000000"/>
              </a:solidFill>
              <a:effectLst/>
              <a:latin typeface="+mn-lt"/>
            </a:endParaRPr>
          </a:p>
        </p:txBody>
      </p:sp>
      <p:pic>
        <p:nvPicPr>
          <p:cNvPr id="8" name="Picture 7">
            <a:extLst>
              <a:ext uri="{FF2B5EF4-FFF2-40B4-BE49-F238E27FC236}">
                <a16:creationId xmlns:a16="http://schemas.microsoft.com/office/drawing/2014/main" id="{317E69F0-0D36-40A1-A273-DF91647346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17454" y="265416"/>
            <a:ext cx="3902298" cy="3868001"/>
          </a:xfrm>
          <a:prstGeom prst="rect">
            <a:avLst/>
          </a:prstGeom>
        </p:spPr>
      </p:pic>
      <p:sp>
        <p:nvSpPr>
          <p:cNvPr id="9" name="TextBox 8">
            <a:extLst>
              <a:ext uri="{FF2B5EF4-FFF2-40B4-BE49-F238E27FC236}">
                <a16:creationId xmlns:a16="http://schemas.microsoft.com/office/drawing/2014/main" id="{650CE668-BE7F-4E0C-A952-62A6469E3343}"/>
              </a:ext>
            </a:extLst>
          </p:cNvPr>
          <p:cNvSpPr txBox="1"/>
          <p:nvPr/>
        </p:nvSpPr>
        <p:spPr>
          <a:xfrm>
            <a:off x="4572000" y="4873888"/>
            <a:ext cx="5189107" cy="230832"/>
          </a:xfrm>
          <a:prstGeom prst="rect">
            <a:avLst/>
          </a:prstGeom>
          <a:noFill/>
        </p:spPr>
        <p:txBody>
          <a:bodyPr wrap="square" rtlCol="0">
            <a:spAutoFit/>
          </a:bodyPr>
          <a:lstStyle/>
          <a:p>
            <a:r>
              <a:rPr lang="en-NZ" sz="900">
                <a:hlinkClick r:id="rId4" tooltip="https://blogs.commons.georgetown.edu/cctp-820-fall2016/2016/12/17/wechat-in-a-system-design-perspective/"/>
              </a:rPr>
              <a:t>This Photo</a:t>
            </a:r>
            <a:r>
              <a:rPr lang="en-NZ" sz="900"/>
              <a:t> by Unknown Author is licensed under </a:t>
            </a:r>
            <a:r>
              <a:rPr lang="en-NZ" sz="900">
                <a:hlinkClick r:id="rId5" tooltip="https://creativecommons.org/licenses/by/3.0/"/>
              </a:rPr>
              <a:t>CC BY</a:t>
            </a:r>
            <a:endParaRPr lang="en-NZ" sz="900"/>
          </a:p>
        </p:txBody>
      </p:sp>
    </p:spTree>
    <p:extLst>
      <p:ext uri="{BB962C8B-B14F-4D97-AF65-F5344CB8AC3E}">
        <p14:creationId xmlns:p14="http://schemas.microsoft.com/office/powerpoint/2010/main" val="181643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a:extLst>
              <a:ext uri="{FF2B5EF4-FFF2-40B4-BE49-F238E27FC236}">
                <a16:creationId xmlns:a16="http://schemas.microsoft.com/office/drawing/2014/main" id="{494C7551-AE73-4FD4-85BC-0138A9893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8842"/>
            <a:ext cx="6858000" cy="465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8917497" cy="857250"/>
          </a:xfrm>
        </p:spPr>
        <p:txBody>
          <a:bodyPr/>
          <a:lstStyle/>
          <a:p>
            <a:r>
              <a:rPr lang="en-NZ" sz="3200" dirty="0"/>
              <a:t>Rethinking Fairness</a:t>
            </a:r>
          </a:p>
        </p:txBody>
      </p:sp>
      <p:sp>
        <p:nvSpPr>
          <p:cNvPr id="3" name="Content Placeholder 2"/>
          <p:cNvSpPr>
            <a:spLocks noGrp="1"/>
          </p:cNvSpPr>
          <p:nvPr>
            <p:ph idx="1"/>
          </p:nvPr>
        </p:nvSpPr>
        <p:spPr>
          <a:xfrm>
            <a:off x="167780" y="1063229"/>
            <a:ext cx="8749717" cy="2544038"/>
          </a:xfrm>
        </p:spPr>
        <p:txBody>
          <a:bodyPr/>
          <a:lstStyle/>
          <a:p>
            <a:r>
              <a:rPr lang="en-NZ" sz="2800" dirty="0"/>
              <a:t>Equity </a:t>
            </a:r>
            <a:r>
              <a:rPr lang="en-NZ" sz="2800"/>
              <a:t>and difference</a:t>
            </a:r>
            <a:endParaRPr lang="en-NZ" sz="2800" dirty="0"/>
          </a:p>
          <a:p>
            <a:r>
              <a:rPr lang="en-NZ" sz="2800" dirty="0"/>
              <a:t>Judging learners’ work in relation to their context</a:t>
            </a:r>
          </a:p>
          <a:p>
            <a:r>
              <a:rPr lang="en-NZ" sz="2800" dirty="0"/>
              <a:t>Internal fairness – not making allowances, or anything goes, it is assessment which suits the contexts learners come from and will go to</a:t>
            </a:r>
          </a:p>
        </p:txBody>
      </p:sp>
      <p:sp>
        <p:nvSpPr>
          <p:cNvPr id="4" name="Footer Placeholder 3"/>
          <p:cNvSpPr>
            <a:spLocks noGrp="1"/>
          </p:cNvSpPr>
          <p:nvPr>
            <p:ph type="ftr" sz="quarter" idx="11"/>
          </p:nvPr>
        </p:nvSpPr>
        <p:spPr>
          <a:xfrm>
            <a:off x="167780" y="4517167"/>
            <a:ext cx="6820249" cy="376237"/>
          </a:xfrm>
        </p:spPr>
        <p:txBody>
          <a:bodyPr/>
          <a:lstStyle/>
          <a:p>
            <a:pPr algn="l"/>
            <a:r>
              <a:rPr lang="en-NZ" sz="1200" dirty="0">
                <a:solidFill>
                  <a:schemeClr val="tx1"/>
                </a:solidFill>
              </a:rPr>
              <a:t>Leach, L., </a:t>
            </a:r>
            <a:r>
              <a:rPr lang="en-NZ" sz="1200" dirty="0" err="1">
                <a:solidFill>
                  <a:schemeClr val="tx1"/>
                </a:solidFill>
              </a:rPr>
              <a:t>Neutze</a:t>
            </a:r>
            <a:r>
              <a:rPr lang="en-NZ" sz="1200" dirty="0">
                <a:solidFill>
                  <a:schemeClr val="tx1"/>
                </a:solidFill>
              </a:rPr>
              <a:t>, G., &amp; </a:t>
            </a:r>
            <a:r>
              <a:rPr lang="en-NZ" sz="1200" dirty="0" err="1">
                <a:solidFill>
                  <a:schemeClr val="tx1"/>
                </a:solidFill>
              </a:rPr>
              <a:t>Zepke</a:t>
            </a:r>
            <a:r>
              <a:rPr lang="en-NZ" sz="1200" dirty="0">
                <a:solidFill>
                  <a:schemeClr val="tx1"/>
                </a:solidFill>
              </a:rPr>
              <a:t>, N. (no date).  </a:t>
            </a:r>
            <a:r>
              <a:rPr lang="en-NZ" sz="1200" i="1" dirty="0">
                <a:solidFill>
                  <a:schemeClr val="tx1"/>
                </a:solidFill>
              </a:rPr>
              <a:t>Rethinking fairness in assessing adult learners</a:t>
            </a:r>
            <a:r>
              <a:rPr lang="en-NZ" sz="1200" dirty="0">
                <a:solidFill>
                  <a:schemeClr val="tx1"/>
                </a:solidFill>
              </a:rPr>
              <a:t>.  Wellington: Massey University </a:t>
            </a:r>
            <a:endParaRPr lang="en-US" sz="1200" dirty="0">
              <a:solidFill>
                <a:schemeClr val="tx1"/>
              </a:solidFill>
            </a:endParaRPr>
          </a:p>
        </p:txBody>
      </p:sp>
    </p:spTree>
    <p:extLst>
      <p:ext uri="{BB962C8B-B14F-4D97-AF65-F5344CB8AC3E}">
        <p14:creationId xmlns:p14="http://schemas.microsoft.com/office/powerpoint/2010/main" val="194881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47DAE-98F3-4E63-91AB-63FBAD55F5A6}">
  <ds:schemaRefs>
    <ds:schemaRef ds:uri="http://schemas.microsoft.com/office/2006/metadata/longProperties"/>
  </ds:schemaRefs>
</ds:datastoreItem>
</file>

<file path=customXml/itemProps2.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3.xml><?xml version="1.0" encoding="utf-8"?>
<ds:datastoreItem xmlns:ds="http://schemas.openxmlformats.org/officeDocument/2006/customXml" ds:itemID="{4F34BAF1-CE45-4A14-91F8-62E6BAF9EB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f9234bc5-676d-41d9-98cb-eac5cd0817fe"/>
    <ds:schemaRef ds:uri="http://www.w3.org/XML/1998/namespace"/>
    <ds:schemaRef ds:uri="http://purl.org/dc/dcmitype/"/>
  </ds:schemaRefs>
</ds:datastoreItem>
</file>

<file path=customXml/itemProps4.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546</TotalTime>
  <Words>618</Words>
  <Application>Microsoft Office PowerPoint</Application>
  <PresentationFormat>On-screen Show (16:9)</PresentationFormat>
  <Paragraphs>81</Paragraphs>
  <Slides>12</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Arial Black</vt:lpstr>
      <vt:lpstr>Calibri</vt:lpstr>
      <vt:lpstr>Times New Roman</vt:lpstr>
      <vt:lpstr>Office Theme</vt:lpstr>
      <vt:lpstr>Module Two  Session 8 </vt:lpstr>
      <vt:lpstr>Karakia Timatanga </vt:lpstr>
      <vt:lpstr>Waiata</vt:lpstr>
      <vt:lpstr>PowerPoint Presentation</vt:lpstr>
      <vt:lpstr>Session outcomes</vt:lpstr>
      <vt:lpstr>Alternatives ……</vt:lpstr>
      <vt:lpstr>What 21st century tools might you incorporate?</vt:lpstr>
      <vt:lpstr>PowerPoint Presentation</vt:lpstr>
      <vt:lpstr>Rethinking Fairness</vt:lpstr>
      <vt:lpstr>Internal fairness </vt:lpstr>
      <vt:lpstr>PowerPoint Presentation</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Two  Session 2</dc:title>
  <dc:creator>Jacqui James</dc:creator>
  <cp:lastModifiedBy>Jacqui James</cp:lastModifiedBy>
  <cp:revision>27</cp:revision>
  <dcterms:created xsi:type="dcterms:W3CDTF">2019-05-24T05:28:21Z</dcterms:created>
  <dcterms:modified xsi:type="dcterms:W3CDTF">2019-06-12T03:18:34Z</dcterms:modified>
</cp:coreProperties>
</file>