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handoutMasterIdLst>
    <p:handoutMasterId r:id="rId34"/>
  </p:handoutMasterIdLst>
  <p:sldIdLst>
    <p:sldId id="357" r:id="rId6"/>
    <p:sldId id="260" r:id="rId7"/>
    <p:sldId id="379" r:id="rId8"/>
    <p:sldId id="282" r:id="rId9"/>
    <p:sldId id="257" r:id="rId10"/>
    <p:sldId id="360" r:id="rId11"/>
    <p:sldId id="328" r:id="rId12"/>
    <p:sldId id="363" r:id="rId13"/>
    <p:sldId id="364" r:id="rId14"/>
    <p:sldId id="365" r:id="rId15"/>
    <p:sldId id="366" r:id="rId16"/>
    <p:sldId id="368" r:id="rId17"/>
    <p:sldId id="369" r:id="rId18"/>
    <p:sldId id="367" r:id="rId19"/>
    <p:sldId id="370" r:id="rId20"/>
    <p:sldId id="327" r:id="rId21"/>
    <p:sldId id="361" r:id="rId22"/>
    <p:sldId id="329" r:id="rId23"/>
    <p:sldId id="326" r:id="rId24"/>
    <p:sldId id="266" r:id="rId25"/>
    <p:sldId id="261" r:id="rId26"/>
    <p:sldId id="263" r:id="rId27"/>
    <p:sldId id="264" r:id="rId28"/>
    <p:sldId id="262" r:id="rId29"/>
    <p:sldId id="265" r:id="rId30"/>
    <p:sldId id="371" r:id="rId31"/>
    <p:sldId id="378" r:id="rId3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0"/>
    <p:restoredTop sz="77040"/>
  </p:normalViewPr>
  <p:slideViewPr>
    <p:cSldViewPr snapToGrid="0" snapToObjects="1">
      <p:cViewPr varScale="1">
        <p:scale>
          <a:sx n="70" d="100"/>
          <a:sy n="70" d="100"/>
        </p:scale>
        <p:origin x="342" y="60"/>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808F6F-3BCC-8548-9930-644B1D819996}" type="datetime1">
              <a:rPr lang="en-US" altLang="en-US"/>
              <a:pPr/>
              <a:t>6/12/2019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3E236C0-65DA-174A-BFCE-BE46EE1AB292}" type="slidenum">
              <a:rPr lang="en-US" altLang="en-US"/>
              <a:pPr/>
              <a:t>‹#›</a:t>
            </a:fld>
            <a:endParaRPr lang="en-US" altLang="en-US"/>
          </a:p>
        </p:txBody>
      </p:sp>
    </p:spTree>
    <p:extLst>
      <p:ext uri="{BB962C8B-B14F-4D97-AF65-F5344CB8AC3E}">
        <p14:creationId xmlns:p14="http://schemas.microsoft.com/office/powerpoint/2010/main" val="178816389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C7140C2-04DF-794D-9639-7EF0D0A953E0}" type="datetime1">
              <a:rPr lang="en-US" altLang="en-US"/>
              <a:pPr/>
              <a:t>6/12/2019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311DAF-1433-E348-952C-4295ACCD58BE}" type="slidenum">
              <a:rPr lang="en-US" altLang="en-US"/>
              <a:pPr/>
              <a:t>‹#›</a:t>
            </a:fld>
            <a:endParaRPr lang="en-US" altLang="en-US"/>
          </a:p>
        </p:txBody>
      </p:sp>
    </p:spTree>
    <p:extLst>
      <p:ext uri="{BB962C8B-B14F-4D97-AF65-F5344CB8AC3E}">
        <p14:creationId xmlns:p14="http://schemas.microsoft.com/office/powerpoint/2010/main" val="1438832274"/>
      </p:ext>
    </p:extLst>
  </p:cSld>
  <p:clrMap bg1="lt1" tx1="dk1" bg2="lt2" tx2="dk2" accent1="accent1" accent2="accent2" accent3="accent3" accent4="accent4" accent5="accent5" accent6="accent6" hlink="hlink" folHlink="folHlink"/>
  <p:hf sldNum="0"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tLang="en-US">
              <a:ea typeface="ＭＳ Ｐゴシック" charset="-128"/>
            </a:endParaRPr>
          </a:p>
        </p:txBody>
      </p:sp>
      <p:sp>
        <p:nvSpPr>
          <p:cNvPr id="1638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200"/>
          </a:p>
        </p:txBody>
      </p:sp>
    </p:spTree>
    <p:extLst>
      <p:ext uri="{BB962C8B-B14F-4D97-AF65-F5344CB8AC3E}">
        <p14:creationId xmlns:p14="http://schemas.microsoft.com/office/powerpoint/2010/main" val="233679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5AFBD91-BD77-4E2C-B047-905B1E498D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881F8A85-BAA9-4C43-A655-887351D221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Evaluation has a variety of meanings:</a:t>
            </a:r>
          </a:p>
          <a:p>
            <a:pPr eaLnBrk="1" hangingPunct="1"/>
            <a:r>
              <a:rPr lang="en-GB" altLang="en-US" dirty="0"/>
              <a:t>Evaluating whether learning has happened – student/learner</a:t>
            </a:r>
          </a:p>
          <a:p>
            <a:pPr eaLnBrk="1" hangingPunct="1"/>
            <a:r>
              <a:rPr lang="en-GB" altLang="en-US" dirty="0"/>
              <a:t>Evaluating the lesson – tutor</a:t>
            </a:r>
          </a:p>
          <a:p>
            <a:pPr eaLnBrk="1" hangingPunct="1"/>
            <a:r>
              <a:rPr lang="en-GB" altLang="en-US" dirty="0"/>
              <a:t>"</a:t>
            </a:r>
            <a:r>
              <a:rPr lang="en-GB" altLang="en-US" b="1" dirty="0"/>
              <a:t>Evaluation</a:t>
            </a:r>
            <a:r>
              <a:rPr lang="en-GB" altLang="en-US" dirty="0"/>
              <a:t>" is sometimes used as a synonym for assessment. However, "evaluation" implies an estimate of overall value whereas "assessment" implies a specific measure. Educators must perform both processes. An "assessment" is an individually measured item whereas an "evaluation" is an estimate of the overall merit of the collection of assessed items. Ref: http://www.asyluminc.com/mb_manual/MK-int3.htm</a:t>
            </a:r>
          </a:p>
          <a:p>
            <a:pPr eaLnBrk="1" hangingPunct="1"/>
            <a:endParaRPr lang="en-GB" altLang="en-US" dirty="0"/>
          </a:p>
        </p:txBody>
      </p:sp>
    </p:spTree>
    <p:extLst>
      <p:ext uri="{BB962C8B-B14F-4D97-AF65-F5344CB8AC3E}">
        <p14:creationId xmlns:p14="http://schemas.microsoft.com/office/powerpoint/2010/main" val="50635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8AEA7A4-D99D-445C-818E-5768146FA6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626ECB3-9E6E-4B0F-8878-28D7D6BAB3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Critical incidents are vivid happenings that, for some reason people remember as being significant (Trip, 1993; Woods, 1993). </a:t>
            </a:r>
            <a:endParaRPr lang="en-NZ" altLang="en-US"/>
          </a:p>
          <a:p>
            <a:endParaRPr lang="en-NZ" altLang="en-US"/>
          </a:p>
        </p:txBody>
      </p:sp>
      <p:sp>
        <p:nvSpPr>
          <p:cNvPr id="22532" name="Slide Number Placeholder 3">
            <a:extLst>
              <a:ext uri="{FF2B5EF4-FFF2-40B4-BE49-F238E27FC236}">
                <a16:creationId xmlns:a16="http://schemas.microsoft.com/office/drawing/2014/main" id="{5A4CD7E2-AAD9-42C2-8417-40F83D8B2C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915DACF3-13A0-4998-BC69-3B930DB42FE0}" type="slidenum">
              <a:rPr lang="en-GB" altLang="en-US">
                <a:latin typeface="Times New Roman" panose="02020603050405020304" pitchFamily="18" charset="0"/>
                <a:cs typeface="Arial" panose="020B0604020202020204" pitchFamily="34" charset="0"/>
              </a:rPr>
              <a:pPr eaLnBrk="0" hangingPunct="0">
                <a:spcBef>
                  <a:spcPct val="0"/>
                </a:spcBef>
              </a:pPr>
              <a:t>7</a:t>
            </a:fld>
            <a:endParaRPr lang="en-GB"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125ADD5-5C45-4D37-A67B-F080DC3FE8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8161B89E-0666-4C9D-B74E-244397E7E1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The first refers to a specific instrument of measure. Any test is an assessment. The second refers to the process of designing measurement instruments and then using them to gather critical appraisal data about each learner's progress</a:t>
            </a:r>
          </a:p>
          <a:p>
            <a:pPr eaLnBrk="1" hangingPunct="1"/>
            <a:r>
              <a:rPr lang="en-GB" altLang="en-US"/>
              <a:t>Ref: http://www.asyluminc.com/mb_manual/MK-int3.htm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Refer to your resource book for self-evaluation of teaching …..</a:t>
            </a:r>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56803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41655C5-858A-4DD8-A7D9-D449AE0E35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a:extLst>
              <a:ext uri="{FF2B5EF4-FFF2-40B4-BE49-F238E27FC236}">
                <a16:creationId xmlns:a16="http://schemas.microsoft.com/office/drawing/2014/main" id="{A6F9FCD3-CA8B-4D9A-A1C2-88FD8D6B75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a:t>Does your organisation do this regularly? Have you ever been involved in this area? Develop the idea of continuous improvement – and part of the curriculum design process.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NZ" dirty="0"/>
              <a:t>There are a selection of evaluative forms in the resource book – </a:t>
            </a:r>
            <a:r>
              <a:rPr lang="en-NZ" dirty="0" err="1"/>
              <a:t>eg</a:t>
            </a:r>
            <a:r>
              <a:rPr lang="en-NZ" dirty="0"/>
              <a:t>: </a:t>
            </a:r>
            <a:r>
              <a:rPr lang="en-US" sz="1200" b="1" i="1" kern="1200" dirty="0">
                <a:solidFill>
                  <a:schemeClr val="tx1"/>
                </a:solidFill>
                <a:effectLst>
                  <a:outerShdw blurRad="50800" dist="38100" dir="2700000" algn="tl">
                    <a:srgbClr val="000000">
                      <a:alpha val="40000"/>
                    </a:srgbClr>
                  </a:outerShdw>
                </a:effectLst>
                <a:latin typeface="+mn-lt"/>
                <a:ea typeface="ＭＳ Ｐゴシック" pitchFamily="-109" charset="-128"/>
                <a:cs typeface="ＭＳ Ｐゴシック" pitchFamily="-109" charset="-128"/>
              </a:rPr>
              <a:t>Tutor Self-Evaluation Checklist Tutor Self-Reflection </a:t>
            </a:r>
            <a:r>
              <a:rPr lang="en-NZ" sz="1200" b="1" i="1" kern="1200" dirty="0">
                <a:solidFill>
                  <a:schemeClr val="tx1"/>
                </a:solidFill>
                <a:effectLst/>
                <a:latin typeface="+mn-lt"/>
                <a:ea typeface="ＭＳ Ｐゴシック" pitchFamily="-109" charset="-128"/>
                <a:cs typeface="ＭＳ Ｐゴシック" pitchFamily="-109" charset="-128"/>
              </a:rPr>
              <a:t>Peer Review of Teaching using Observation- </a:t>
            </a:r>
            <a:r>
              <a:rPr lang="en-US" sz="1200" b="1" i="1" kern="1200" dirty="0">
                <a:solidFill>
                  <a:schemeClr val="tx1"/>
                </a:solidFill>
                <a:effectLst/>
                <a:latin typeface="+mn-lt"/>
                <a:ea typeface="ＭＳ Ｐゴシック" pitchFamily="-109" charset="-128"/>
                <a:cs typeface="ＭＳ Ｐゴシック" pitchFamily="-109" charset="-128"/>
              </a:rPr>
              <a:t>Example Lesson Observation Form [to be completed by a peer/colleague], Learner Evaluation - Example Learner Appraisal of Teaching Practice,</a:t>
            </a:r>
            <a:endParaRPr lang="en-NZ" sz="1200" b="1" i="1" kern="1200" dirty="0">
              <a:solidFill>
                <a:schemeClr val="tx1"/>
              </a:solidFill>
              <a:effectLst/>
              <a:latin typeface="+mn-lt"/>
              <a:ea typeface="ＭＳ Ｐゴシック" pitchFamily="-109" charset="-128"/>
              <a:cs typeface="ＭＳ Ｐゴシック" pitchFamily="-109" charset="-128"/>
            </a:endParaRPr>
          </a:p>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16751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NB: 	haven’t included “reviewed ed the role of evaluation in continuous quality improvement within their organisation”  - that could be a takeaway activity – maybe forum on Moodle?</a:t>
            </a:r>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38826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52315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5894BFF-05E5-2C4D-86FB-D923AE88D33E}"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C53DB72-F353-3E46-A8A1-408359139BFB}" type="slidenum">
              <a:rPr lang="en-US" altLang="en-US"/>
              <a:pPr/>
              <a:t>‹#›</a:t>
            </a:fld>
            <a:endParaRPr lang="en-US" altLang="en-US"/>
          </a:p>
        </p:txBody>
      </p:sp>
    </p:spTree>
    <p:extLst>
      <p:ext uri="{BB962C8B-B14F-4D97-AF65-F5344CB8AC3E}">
        <p14:creationId xmlns:p14="http://schemas.microsoft.com/office/powerpoint/2010/main" val="166508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C9A44D9-4157-0F4A-AA67-6E48CD28A310}"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7B4EE690-1A44-854B-AD12-6642A316DA87}" type="slidenum">
              <a:rPr lang="en-US" altLang="en-US"/>
              <a:pPr/>
              <a:t>‹#›</a:t>
            </a:fld>
            <a:endParaRPr lang="en-US" altLang="en-US"/>
          </a:p>
        </p:txBody>
      </p:sp>
    </p:spTree>
    <p:extLst>
      <p:ext uri="{BB962C8B-B14F-4D97-AF65-F5344CB8AC3E}">
        <p14:creationId xmlns:p14="http://schemas.microsoft.com/office/powerpoint/2010/main" val="2130802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FA06B46-9F8C-BE43-9590-46E734E9776A}"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F14F5F57-7FBF-DD44-A335-ACC5AF7B86F7}" type="slidenum">
              <a:rPr lang="en-US" altLang="en-US"/>
              <a:pPr/>
              <a:t>‹#›</a:t>
            </a:fld>
            <a:endParaRPr lang="en-US" altLang="en-US"/>
          </a:p>
        </p:txBody>
      </p:sp>
    </p:spTree>
    <p:extLst>
      <p:ext uri="{BB962C8B-B14F-4D97-AF65-F5344CB8AC3E}">
        <p14:creationId xmlns:p14="http://schemas.microsoft.com/office/powerpoint/2010/main" val="95949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FCC1E22-BD0A-1848-9261-810858117ABF}"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F1FAF1E-E89D-EB42-A56E-87E7AEFADF4B}" type="slidenum">
              <a:rPr lang="en-US" altLang="en-US"/>
              <a:pPr/>
              <a:t>‹#›</a:t>
            </a:fld>
            <a:endParaRPr lang="en-US" altLang="en-US"/>
          </a:p>
        </p:txBody>
      </p:sp>
    </p:spTree>
    <p:extLst>
      <p:ext uri="{BB962C8B-B14F-4D97-AF65-F5344CB8AC3E}">
        <p14:creationId xmlns:p14="http://schemas.microsoft.com/office/powerpoint/2010/main" val="120699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634AD528-6637-A94B-9705-AADE540ACDE6}" type="datetime1">
              <a:rPr lang="en-US" altLang="en-US"/>
              <a:pPr/>
              <a:t>6/12/2019</a:t>
            </a:fld>
            <a:endParaRPr lang="en-US" alt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189140E-AA30-8C49-B164-470641A874E6}" type="slidenum">
              <a:rPr lang="en-US" altLang="en-US"/>
              <a:pPr/>
              <a:t>‹#›</a:t>
            </a:fld>
            <a:endParaRPr lang="en-US" altLang="en-US"/>
          </a:p>
        </p:txBody>
      </p:sp>
    </p:spTree>
    <p:extLst>
      <p:ext uri="{BB962C8B-B14F-4D97-AF65-F5344CB8AC3E}">
        <p14:creationId xmlns:p14="http://schemas.microsoft.com/office/powerpoint/2010/main" val="87446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DE3896B6-8360-8746-9CFC-1F263391D5D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36626E52-141E-CC48-9581-C598E20D04C5}" type="slidenum">
              <a:rPr lang="en-US" altLang="en-US"/>
              <a:pPr/>
              <a:t>‹#›</a:t>
            </a:fld>
            <a:endParaRPr lang="en-US" altLang="en-US"/>
          </a:p>
        </p:txBody>
      </p:sp>
    </p:spTree>
    <p:extLst>
      <p:ext uri="{BB962C8B-B14F-4D97-AF65-F5344CB8AC3E}">
        <p14:creationId xmlns:p14="http://schemas.microsoft.com/office/powerpoint/2010/main" val="1981853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C093DE6-529B-AD45-97BC-4E88DC47EA84}" type="datetime1">
              <a:rPr lang="en-US" altLang="en-US"/>
              <a:pPr/>
              <a:t>6/12/2019</a:t>
            </a:fld>
            <a:endParaRPr lang="en-US" altLang="en-US"/>
          </a:p>
        </p:txBody>
      </p:sp>
      <p:sp>
        <p:nvSpPr>
          <p:cNvPr id="8"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9"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34AC801-FE54-4D4D-8CBE-BCE744F49B4F}" type="slidenum">
              <a:rPr lang="en-US" altLang="en-US"/>
              <a:pPr/>
              <a:t>‹#›</a:t>
            </a:fld>
            <a:endParaRPr lang="en-US" altLang="en-US"/>
          </a:p>
        </p:txBody>
      </p:sp>
    </p:spTree>
    <p:extLst>
      <p:ext uri="{BB962C8B-B14F-4D97-AF65-F5344CB8AC3E}">
        <p14:creationId xmlns:p14="http://schemas.microsoft.com/office/powerpoint/2010/main" val="153474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AU"/>
              <a:t>Click to edit Master title style</a:t>
            </a:r>
            <a:endParaRPr lang="en-US"/>
          </a:p>
        </p:txBody>
      </p:sp>
      <p:sp>
        <p:nvSpPr>
          <p:cNvPr id="3"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830FD3A6-9E88-E746-BC14-AA1218108928}" type="datetime1">
              <a:rPr lang="en-US" altLang="en-US"/>
              <a:pPr/>
              <a:t>6/12/2019</a:t>
            </a:fld>
            <a:endParaRPr lang="en-US" altLang="en-US"/>
          </a:p>
        </p:txBody>
      </p:sp>
      <p:sp>
        <p:nvSpPr>
          <p:cNvPr id="4"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9644362D-1867-254B-ACB4-FBCE2A9C96F3}" type="slidenum">
              <a:rPr lang="en-US" altLang="en-US"/>
              <a:pPr/>
              <a:t>‹#›</a:t>
            </a:fld>
            <a:endParaRPr lang="en-US" altLang="en-US"/>
          </a:p>
        </p:txBody>
      </p:sp>
    </p:spTree>
    <p:extLst>
      <p:ext uri="{BB962C8B-B14F-4D97-AF65-F5344CB8AC3E}">
        <p14:creationId xmlns:p14="http://schemas.microsoft.com/office/powerpoint/2010/main" val="104272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A7F7A5A6-969E-264A-B67A-67D420C5DA46}" type="datetime1">
              <a:rPr lang="en-US" altLang="en-US"/>
              <a:pPr/>
              <a:t>6/12/2019</a:t>
            </a:fld>
            <a:endParaRPr lang="en-US" altLang="en-US"/>
          </a:p>
        </p:txBody>
      </p:sp>
      <p:sp>
        <p:nvSpPr>
          <p:cNvPr id="3"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4"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E3359AE5-D10D-2041-AD74-D47BC70A95CF}" type="slidenum">
              <a:rPr lang="en-US" altLang="en-US"/>
              <a:pPr/>
              <a:t>‹#›</a:t>
            </a:fld>
            <a:endParaRPr lang="en-US" altLang="en-US"/>
          </a:p>
        </p:txBody>
      </p:sp>
    </p:spTree>
    <p:extLst>
      <p:ext uri="{BB962C8B-B14F-4D97-AF65-F5344CB8AC3E}">
        <p14:creationId xmlns:p14="http://schemas.microsoft.com/office/powerpoint/2010/main" val="16575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C8A66633-27E4-834F-A0C7-4F7152FC4C9B}"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25AA12B6-1CA1-484F-89E0-9D46CC94DD8B}" type="slidenum">
              <a:rPr lang="en-US" altLang="en-US"/>
              <a:pPr/>
              <a:t>‹#›</a:t>
            </a:fld>
            <a:endParaRPr lang="en-US" altLang="en-US"/>
          </a:p>
        </p:txBody>
      </p:sp>
    </p:spTree>
    <p:extLst>
      <p:ext uri="{BB962C8B-B14F-4D97-AF65-F5344CB8AC3E}">
        <p14:creationId xmlns:p14="http://schemas.microsoft.com/office/powerpoint/2010/main" val="142347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16BE03FD-574E-EF4F-BC5C-F58172CBAB66}" type="datetime1">
              <a:rPr lang="en-US" altLang="en-US"/>
              <a:pPr/>
              <a:t>6/12/2019</a:t>
            </a:fld>
            <a:endParaRPr lang="en-US" altLang="en-US"/>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atin typeface="Arial" pitchFamily="-109" charset="0"/>
                <a:ea typeface="ＭＳ Ｐゴシック" pitchFamily="-109" charset="-128"/>
                <a:cs typeface="ＭＳ Ｐゴシック" pitchFamily="-109" charset="-128"/>
              </a:defRPr>
            </a:lvl1pPr>
          </a:lstStyle>
          <a:p>
            <a:pPr>
              <a:defRPr/>
            </a:pPr>
            <a:endParaRPr lang="en-US"/>
          </a:p>
        </p:txBody>
      </p:sp>
      <p:sp>
        <p:nvSpPr>
          <p:cNvPr id="7" name="Slide Number Placeholder 5"/>
          <p:cNvSpPr>
            <a:spLocks noGrp="1"/>
          </p:cNvSpPr>
          <p:nvPr>
            <p:ph type="sldNum" sz="quarter" idx="12"/>
          </p:nvPr>
        </p:nvSpPr>
        <p:spPr>
          <a:xfrm>
            <a:off x="6553200" y="4767263"/>
            <a:ext cx="2133600" cy="274637"/>
          </a:xfrm>
          <a:prstGeom prst="rect">
            <a:avLst/>
          </a:prstGeom>
        </p:spPr>
        <p:txBody>
          <a:bodyPr vert="horz" wrap="square" lIns="91440" tIns="45720" rIns="91440" bIns="45720" numCol="1" anchor="t" anchorCtr="0" compatLnSpc="1">
            <a:prstTxWarp prst="textNoShape">
              <a:avLst/>
            </a:prstTxWarp>
          </a:bodyPr>
          <a:lstStyle>
            <a:lvl1pPr>
              <a:defRPr/>
            </a:lvl1pPr>
          </a:lstStyle>
          <a:p>
            <a:fld id="{09C9510A-9673-684E-A2C7-44F6D904F6AF}" type="slidenum">
              <a:rPr lang="en-US" altLang="en-US"/>
              <a:pPr/>
              <a:t>‹#›</a:t>
            </a:fld>
            <a:endParaRPr lang="en-US" altLang="en-US"/>
          </a:p>
        </p:txBody>
      </p:sp>
    </p:spTree>
    <p:extLst>
      <p:ext uri="{BB962C8B-B14F-4D97-AF65-F5344CB8AC3E}">
        <p14:creationId xmlns:p14="http://schemas.microsoft.com/office/powerpoint/2010/main" val="130584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J019464 WIN Powerpoint Branding.jp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3240088"/>
            <a:ext cx="9144000"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Arial Black"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ois-it11.blogspot.com/2012_03_01_archive.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lickr.com/photos/designandtechnologydepartment/4085341113" TargetMode="External"/><Relationship Id="rId5" Type="http://schemas.openxmlformats.org/officeDocument/2006/relationships/image" Target="../media/image9.jpg"/><Relationship Id="rId4" Type="http://schemas.openxmlformats.org/officeDocument/2006/relationships/hyperlink" Target="http://ois-it11.blogspot.com/2012_03_01_archiv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hyperlink" Target="http://ois-it11.blogspot.com/2012_03_01_archive.html" TargetMode="External"/><Relationship Id="rId7" Type="http://schemas.openxmlformats.org/officeDocument/2006/relationships/slide" Target="slide2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2.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hyperlink" Target="http://ois-it11.blogspot.com/2012_03_01_archive.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ois-it11.blogspot.com/2012_03_01_archive.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ois-it11.blogspot.com/2012_03_01_archive.html" TargetMode="External"/><Relationship Id="rId5" Type="http://schemas.openxmlformats.org/officeDocument/2006/relationships/image" Target="../media/image4.png"/><Relationship Id="rId4" Type="http://schemas.openxmlformats.org/officeDocument/2006/relationships/hyperlink" Target="http://maiasnotes.blogspot.com/2009/04/herramientas-indispensables-para-todo.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is-it11.blogspot.com/2012_03_01_archive.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ois-it11.blogspot.com/2012_03_01_archive.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ois-it11.blogspot.com/2012_03_01_archive.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386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p:cNvSpPr>
            <a:spLocks noGrp="1"/>
          </p:cNvSpPr>
          <p:nvPr>
            <p:ph type="ctrTitle"/>
          </p:nvPr>
        </p:nvSpPr>
        <p:spPr bwMode="auto">
          <a:xfrm>
            <a:off x="667542" y="160820"/>
            <a:ext cx="7808916" cy="2031956"/>
          </a:xfrm>
          <a:prstGeom prst="ellipse">
            <a:avLst/>
          </a:prstGeom>
          <a:solidFill>
            <a:srgbClr val="262626"/>
          </a:solidFill>
          <a:ln w="174625" cmpd="thinThick">
            <a:solidFill>
              <a:srgbClr val="262626"/>
            </a:solidFill>
          </a:ln>
          <a:extLst/>
        </p:spPr>
        <p:txBody>
          <a:bodyPr vert="horz" lIns="91440" tIns="45720" rIns="91440" bIns="45720" numCol="1" rtlCol="0" anchor="ctr" anchorCtr="0" compatLnSpc="1">
            <a:prstTxWarp prst="textNoShape">
              <a:avLst/>
            </a:prstTxWarp>
            <a:noAutofit/>
          </a:bodyPr>
          <a:lstStyle/>
          <a:p>
            <a:pPr defTabSz="914400" eaLnBrk="1" hangingPunct="1">
              <a:lnSpc>
                <a:spcPct val="90000"/>
              </a:lnSpc>
            </a:pPr>
            <a:br>
              <a:rPr lang="en-US" altLang="en-US" sz="2800" kern="1200" dirty="0">
                <a:solidFill>
                  <a:srgbClr val="FFFFFF"/>
                </a:solidFill>
                <a:latin typeface="+mj-lt"/>
                <a:ea typeface="+mj-ea"/>
                <a:cs typeface="+mj-cs"/>
              </a:rPr>
            </a:br>
            <a:r>
              <a:rPr lang="en-US" altLang="en-US" sz="2800" kern="1200" dirty="0">
                <a:solidFill>
                  <a:srgbClr val="FFFFFF"/>
                </a:solidFill>
                <a:latin typeface="+mj-lt"/>
                <a:ea typeface="+mj-ea"/>
                <a:cs typeface="+mj-cs"/>
              </a:rPr>
              <a:t>Module Two</a:t>
            </a:r>
            <a:br>
              <a:rPr lang="en-US" altLang="en-US" sz="2800" kern="1200" dirty="0">
                <a:solidFill>
                  <a:srgbClr val="FFFFFF"/>
                </a:solidFill>
                <a:latin typeface="+mj-lt"/>
                <a:ea typeface="+mj-ea"/>
                <a:cs typeface="+mj-cs"/>
              </a:rPr>
            </a:br>
            <a:br>
              <a:rPr lang="en-US" altLang="en-US" sz="2800" kern="1200" dirty="0">
                <a:solidFill>
                  <a:srgbClr val="FFFFFF"/>
                </a:solidFill>
                <a:latin typeface="+mj-lt"/>
                <a:ea typeface="+mj-ea"/>
                <a:cs typeface="+mj-cs"/>
              </a:rPr>
            </a:br>
            <a:r>
              <a:rPr lang="en-US" altLang="en-US" sz="2800" kern="1200">
                <a:solidFill>
                  <a:srgbClr val="FFFFFF"/>
                </a:solidFill>
                <a:latin typeface="+mj-lt"/>
                <a:ea typeface="+mj-ea"/>
                <a:cs typeface="+mj-cs"/>
              </a:rPr>
              <a:t>Session Eleven</a:t>
            </a:r>
            <a:br>
              <a:rPr lang="en-US" altLang="en-US" sz="2800" kern="1200" dirty="0">
                <a:solidFill>
                  <a:srgbClr val="FFFFFF"/>
                </a:solidFill>
                <a:latin typeface="+mj-lt"/>
                <a:ea typeface="+mj-ea"/>
                <a:cs typeface="+mj-cs"/>
              </a:rPr>
            </a:br>
            <a:br>
              <a:rPr lang="en-US" altLang="en-US" sz="2800" kern="1200" dirty="0">
                <a:solidFill>
                  <a:srgbClr val="FFFFFF"/>
                </a:solidFill>
                <a:latin typeface="+mj-lt"/>
                <a:ea typeface="+mj-ea"/>
                <a:cs typeface="+mj-cs"/>
              </a:rPr>
            </a:br>
            <a:endParaRPr lang="en-US" altLang="en-US" sz="2800" kern="1200" dirty="0">
              <a:solidFill>
                <a:srgbClr val="FFFFFF"/>
              </a:solidFill>
              <a:latin typeface="+mj-lt"/>
              <a:ea typeface="+mj-ea"/>
              <a:cs typeface="+mj-cs"/>
            </a:endParaRPr>
          </a:p>
        </p:txBody>
      </p:sp>
      <p:sp>
        <p:nvSpPr>
          <p:cNvPr id="6" name="Rectangle 5">
            <a:extLst>
              <a:ext uri="{FF2B5EF4-FFF2-40B4-BE49-F238E27FC236}">
                <a16:creationId xmlns:a16="http://schemas.microsoft.com/office/drawing/2014/main" id="{70ED67B6-66A1-4084-A931-377113299DA1}"/>
              </a:ext>
            </a:extLst>
          </p:cNvPr>
          <p:cNvSpPr/>
          <p:nvPr/>
        </p:nvSpPr>
        <p:spPr>
          <a:xfrm>
            <a:off x="2087254" y="2744808"/>
            <a:ext cx="5455341"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Evaluative tools</a:t>
            </a:r>
          </a:p>
        </p:txBody>
      </p:sp>
    </p:spTree>
    <p:extLst>
      <p:ext uri="{BB962C8B-B14F-4D97-AF65-F5344CB8AC3E}">
        <p14:creationId xmlns:p14="http://schemas.microsoft.com/office/powerpoint/2010/main" val="2823293994"/>
      </p:ext>
    </p:extLst>
  </p:cSld>
  <p:clrMapOvr>
    <a:masterClrMapping/>
  </p:clrMapOvr>
  <p:transition spd="med" advTm="86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first_805617_post_it_iii"/>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00550" y="914400"/>
            <a:ext cx="3519822" cy="422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Rectangle 2"/>
          <p:cNvSpPr>
            <a:spLocks noGrp="1" noChangeArrowheads="1"/>
          </p:cNvSpPr>
          <p:nvPr>
            <p:ph type="title"/>
          </p:nvPr>
        </p:nvSpPr>
        <p:spPr/>
        <p:txBody>
          <a:bodyPr/>
          <a:lstStyle/>
          <a:p>
            <a:pPr eaLnBrk="1" hangingPunct="1"/>
            <a:r>
              <a:rPr lang="en-US"/>
              <a:t>Closing round</a:t>
            </a:r>
          </a:p>
        </p:txBody>
      </p:sp>
      <p:pic>
        <p:nvPicPr>
          <p:cNvPr id="22532" name="Picture 5" descr="istoc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914400"/>
            <a:ext cx="3320988"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7"/>
          <p:cNvSpPr txBox="1">
            <a:spLocks noChangeArrowheads="1"/>
          </p:cNvSpPr>
          <p:nvPr/>
        </p:nvSpPr>
        <p:spPr bwMode="auto">
          <a:xfrm>
            <a:off x="1871700" y="2377507"/>
            <a:ext cx="1828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100" b="1" i="1" dirty="0">
                <a:solidFill>
                  <a:srgbClr val="000000"/>
                </a:solidFill>
              </a:rPr>
              <a:t>Something that I think I understand well is ….</a:t>
            </a:r>
          </a:p>
        </p:txBody>
      </p:sp>
      <p:sp>
        <p:nvSpPr>
          <p:cNvPr id="22534" name="Text Box 11"/>
          <p:cNvSpPr txBox="1">
            <a:spLocks noChangeArrowheads="1"/>
          </p:cNvSpPr>
          <p:nvPr/>
        </p:nvSpPr>
        <p:spPr bwMode="auto">
          <a:xfrm>
            <a:off x="5382090" y="2376952"/>
            <a:ext cx="16573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500" b="1" i="1" dirty="0">
                <a:solidFill>
                  <a:srgbClr val="000000"/>
                </a:solidFill>
              </a:rPr>
              <a:t>Something I am not sure about, or would like more explanation about, is ….</a:t>
            </a:r>
          </a:p>
        </p:txBody>
      </p:sp>
    </p:spTree>
    <p:extLst>
      <p:ext uri="{BB962C8B-B14F-4D97-AF65-F5344CB8AC3E}">
        <p14:creationId xmlns:p14="http://schemas.microsoft.com/office/powerpoint/2010/main" val="322555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82913" y="2433251"/>
            <a:ext cx="248786" cy="369332"/>
          </a:xfrm>
          <a:prstGeom prst="rect">
            <a:avLst/>
          </a:prstGeom>
        </p:spPr>
        <p:txBody>
          <a:bodyPr wrap="none">
            <a:spAutoFit/>
          </a:bodyPr>
          <a:lstStyle/>
          <a:p>
            <a:r>
              <a:rPr lang="en-US" b="1" i="1" dirty="0"/>
              <a:t> </a:t>
            </a:r>
            <a:endParaRPr lang="en-NZ" dirty="0"/>
          </a:p>
        </p:txBody>
      </p:sp>
      <p:sp>
        <p:nvSpPr>
          <p:cNvPr id="6" name="Text Box 2"/>
          <p:cNvSpPr txBox="1">
            <a:spLocks noChangeArrowheads="1"/>
          </p:cNvSpPr>
          <p:nvPr/>
        </p:nvSpPr>
        <p:spPr bwMode="auto">
          <a:xfrm>
            <a:off x="3113838" y="369472"/>
            <a:ext cx="2484276" cy="4681556"/>
          </a:xfrm>
          <a:prstGeom prst="rect">
            <a:avLst/>
          </a:prstGeom>
          <a:solidFill>
            <a:srgbClr val="FFFFFF"/>
          </a:solidFill>
          <a:ln w="38100">
            <a:solidFill>
              <a:srgbClr val="000000"/>
            </a:solidFill>
            <a:miter lim="800000"/>
            <a:headEnd/>
            <a:tailEnd/>
          </a:ln>
          <a:effectLst>
            <a:outerShdw dist="107763" dir="13500000" algn="ctr" rotWithShape="0">
              <a:srgbClr val="808080">
                <a:alpha val="50000"/>
              </a:srgbClr>
            </a:outerShdw>
          </a:effectLst>
        </p:spPr>
        <p:txBody>
          <a:bodyPr vert="horz" wrap="square" lIns="68580" tIns="34290" rIns="68580" bIns="34290" numCol="1" anchor="t" anchorCtr="0" compatLnSpc="1">
            <a:prstTxWarp prst="textNoShape">
              <a:avLst/>
            </a:prstTxWarp>
          </a:bodyPr>
          <a:lstStyle/>
          <a:p>
            <a:pPr algn="ctr">
              <a:spcAft>
                <a:spcPts val="750"/>
              </a:spcAft>
            </a:pPr>
            <a:endParaRPr lang="en-US" sz="675" b="1" i="1" dirty="0">
              <a:solidFill>
                <a:srgbClr val="000080"/>
              </a:solidFill>
              <a:latin typeface="Arial" pitchFamily="34" charset="0"/>
              <a:cs typeface="Arial" pitchFamily="34" charset="0"/>
            </a:endParaRPr>
          </a:p>
          <a:p>
            <a:pPr algn="ctr">
              <a:spcAft>
                <a:spcPts val="750"/>
              </a:spcAft>
            </a:pPr>
            <a:endParaRPr lang="en-US" sz="600" b="1" i="1" dirty="0">
              <a:solidFill>
                <a:srgbClr val="000080"/>
              </a:solidFill>
              <a:latin typeface="Arial" pitchFamily="34" charset="0"/>
              <a:cs typeface="Arial" pitchFamily="34" charset="0"/>
            </a:endParaRPr>
          </a:p>
          <a:p>
            <a:pPr algn="ctr">
              <a:spcBef>
                <a:spcPts val="900"/>
              </a:spcBef>
              <a:spcAft>
                <a:spcPts val="750"/>
              </a:spcAft>
            </a:pPr>
            <a:r>
              <a:rPr lang="en-US" sz="1200" b="1" dirty="0">
                <a:latin typeface="Arial" pitchFamily="34" charset="0"/>
                <a:cs typeface="Arial" pitchFamily="34" charset="0"/>
              </a:rPr>
              <a:t>Ticket Out Of Class</a:t>
            </a:r>
          </a:p>
          <a:p>
            <a:pPr>
              <a:spcAft>
                <a:spcPts val="750"/>
              </a:spcAft>
            </a:pPr>
            <a:endParaRPr lang="en-US" sz="675" dirty="0">
              <a:latin typeface="Arial" pitchFamily="34" charset="0"/>
              <a:cs typeface="Arial" pitchFamily="34" charset="0"/>
            </a:endParaRPr>
          </a:p>
          <a:p>
            <a:pPr>
              <a:spcAft>
                <a:spcPts val="750"/>
              </a:spcAft>
            </a:pPr>
            <a:r>
              <a:rPr lang="en-US" sz="675" i="1" dirty="0">
                <a:latin typeface="Arial" pitchFamily="34" charset="0"/>
                <a:cs typeface="Arial" pitchFamily="34" charset="0"/>
              </a:rPr>
              <a:t>Please spend the last five minutes responding to these two questions:</a:t>
            </a:r>
          </a:p>
          <a:p>
            <a:pPr>
              <a:spcAft>
                <a:spcPts val="750"/>
              </a:spcAft>
            </a:pPr>
            <a:endParaRPr lang="en-US" sz="675" dirty="0">
              <a:latin typeface="Arial" pitchFamily="34" charset="0"/>
              <a:cs typeface="Arial" pitchFamily="34" charset="0"/>
            </a:endParaRPr>
          </a:p>
          <a:p>
            <a:pPr>
              <a:spcAft>
                <a:spcPts val="750"/>
              </a:spcAft>
            </a:pPr>
            <a:r>
              <a:rPr lang="en-US" sz="675" b="1" dirty="0">
                <a:latin typeface="Arial" pitchFamily="34" charset="0"/>
                <a:cs typeface="Arial" pitchFamily="34" charset="0"/>
              </a:rPr>
              <a:t>What was the main idea of today’s lecture/lab?</a:t>
            </a:r>
          </a:p>
          <a:p>
            <a:pPr>
              <a:spcAft>
                <a:spcPts val="750"/>
              </a:spcAft>
            </a:pPr>
            <a:r>
              <a:rPr lang="en-US" sz="675" dirty="0">
                <a:latin typeface="Arial" pitchFamily="34"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spcAft>
                <a:spcPts val="750"/>
              </a:spcAft>
            </a:pPr>
            <a:endParaRPr lang="en-US" sz="675" dirty="0">
              <a:latin typeface="Arial" pitchFamily="34" charset="0"/>
              <a:cs typeface="Arial" pitchFamily="34" charset="0"/>
            </a:endParaRPr>
          </a:p>
          <a:p>
            <a:pPr>
              <a:spcAft>
                <a:spcPts val="750"/>
              </a:spcAft>
            </a:pPr>
            <a:r>
              <a:rPr lang="en-US" sz="675" b="1" dirty="0">
                <a:latin typeface="Arial" pitchFamily="34" charset="0"/>
                <a:cs typeface="Arial" pitchFamily="34" charset="0"/>
              </a:rPr>
              <a:t>What questions do you have still outstanding?</a:t>
            </a:r>
          </a:p>
          <a:p>
            <a:pPr>
              <a:spcAft>
                <a:spcPts val="750"/>
              </a:spcAft>
            </a:pPr>
            <a:r>
              <a:rPr lang="en-US" sz="675" dirty="0">
                <a:latin typeface="Arial" pitchFamily="34" charset="0"/>
                <a:cs typeface="Arial"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spcAft>
                <a:spcPts val="750"/>
              </a:spcAft>
            </a:pPr>
            <a:endParaRPr lang="en-US" sz="675" dirty="0">
              <a:latin typeface="Arial" pitchFamily="34" charset="0"/>
              <a:cs typeface="Arial" pitchFamily="34" charset="0"/>
            </a:endParaRPr>
          </a:p>
          <a:p>
            <a:pPr algn="ctr">
              <a:spcAft>
                <a:spcPts val="750"/>
              </a:spcAft>
            </a:pPr>
            <a:r>
              <a:rPr lang="en-US" sz="675" b="1" dirty="0">
                <a:latin typeface="Arial" pitchFamily="34" charset="0"/>
                <a:cs typeface="Arial" pitchFamily="34" charset="0"/>
              </a:rPr>
              <a:t>Thank You</a:t>
            </a:r>
            <a:endParaRPr lang="en-US" dirty="0">
              <a:latin typeface="Arial" pitchFamily="34" charset="0"/>
              <a:cs typeface="Arial" pitchFamily="34" charset="0"/>
            </a:endParaRPr>
          </a:p>
        </p:txBody>
      </p:sp>
    </p:spTree>
    <p:extLst>
      <p:ext uri="{BB962C8B-B14F-4D97-AF65-F5344CB8AC3E}">
        <p14:creationId xmlns:p14="http://schemas.microsoft.com/office/powerpoint/2010/main" val="112762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7664" y="411511"/>
            <a:ext cx="5616624" cy="440120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spcBef>
                <a:spcPts val="900"/>
              </a:spcBef>
              <a:spcAft>
                <a:spcPts val="450"/>
              </a:spcAft>
            </a:pPr>
            <a:r>
              <a:rPr lang="en-NZ" sz="2100" b="1" dirty="0"/>
              <a:t>“One Minute Paper”</a:t>
            </a:r>
          </a:p>
          <a:p>
            <a:pPr algn="ctr">
              <a:spcBef>
                <a:spcPts val="900"/>
              </a:spcBef>
              <a:spcAft>
                <a:spcPts val="450"/>
              </a:spcAft>
            </a:pPr>
            <a:r>
              <a:rPr lang="en-NZ" sz="2100" dirty="0"/>
              <a:t> </a:t>
            </a:r>
          </a:p>
          <a:p>
            <a:pPr>
              <a:spcBef>
                <a:spcPts val="900"/>
              </a:spcBef>
              <a:spcAft>
                <a:spcPts val="450"/>
              </a:spcAft>
            </a:pPr>
            <a:r>
              <a:rPr lang="en-NZ" sz="2100" dirty="0"/>
              <a:t>What concepts did you find interesting and easy to understand?</a:t>
            </a:r>
          </a:p>
          <a:p>
            <a:pPr>
              <a:spcBef>
                <a:spcPts val="900"/>
              </a:spcBef>
              <a:spcAft>
                <a:spcPts val="450"/>
              </a:spcAft>
            </a:pPr>
            <a:endParaRPr lang="en-NZ" sz="2100" dirty="0"/>
          </a:p>
          <a:p>
            <a:pPr>
              <a:spcBef>
                <a:spcPts val="900"/>
              </a:spcBef>
              <a:spcAft>
                <a:spcPts val="450"/>
              </a:spcAft>
            </a:pPr>
            <a:r>
              <a:rPr lang="en-NZ" sz="2100" dirty="0"/>
              <a:t>What concepts did you find unclear or puzzling and why?</a:t>
            </a:r>
          </a:p>
          <a:p>
            <a:pPr>
              <a:spcBef>
                <a:spcPts val="900"/>
              </a:spcBef>
              <a:spcAft>
                <a:spcPts val="450"/>
              </a:spcAft>
            </a:pPr>
            <a:endParaRPr lang="en-NZ" sz="2100" dirty="0"/>
          </a:p>
          <a:p>
            <a:pPr>
              <a:spcBef>
                <a:spcPts val="900"/>
              </a:spcBef>
              <a:spcAft>
                <a:spcPts val="450"/>
              </a:spcAft>
            </a:pPr>
            <a:r>
              <a:rPr lang="en-NZ" sz="2100"/>
              <a:t>What </a:t>
            </a:r>
            <a:r>
              <a:rPr lang="en-NZ" sz="2100" dirty="0"/>
              <a:t>were the most important concepts covered in today's class and why?</a:t>
            </a:r>
          </a:p>
        </p:txBody>
      </p:sp>
    </p:spTree>
    <p:extLst>
      <p:ext uri="{BB962C8B-B14F-4D97-AF65-F5344CB8AC3E}">
        <p14:creationId xmlns:p14="http://schemas.microsoft.com/office/powerpoint/2010/main" val="283302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 y="132538"/>
            <a:ext cx="8420669" cy="4739759"/>
          </a:xfrm>
          <a:prstGeom prst="rect">
            <a:avLst/>
          </a:prstGeom>
        </p:spPr>
        <p:txBody>
          <a:bodyPr wrap="square">
            <a:spAutoFit/>
          </a:bodyPr>
          <a:lstStyle/>
          <a:p>
            <a:pPr algn="ctr">
              <a:spcBef>
                <a:spcPts val="900"/>
              </a:spcBef>
              <a:spcAft>
                <a:spcPts val="450"/>
              </a:spcAft>
            </a:pPr>
            <a:r>
              <a:rPr lang="en-NZ" b="1" dirty="0"/>
              <a:t>The Classroom Critical Incident Questionnaire (example)</a:t>
            </a:r>
          </a:p>
          <a:p>
            <a:pPr algn="just">
              <a:spcBef>
                <a:spcPts val="450"/>
              </a:spcBef>
              <a:spcAft>
                <a:spcPts val="450"/>
              </a:spcAft>
            </a:pPr>
            <a:r>
              <a:rPr lang="en-NZ" dirty="0"/>
              <a:t>Please take about five minutes to respond to each of the questions below about this week's class(</a:t>
            </a:r>
            <a:r>
              <a:rPr lang="en-NZ" dirty="0" err="1"/>
              <a:t>es</a:t>
            </a:r>
            <a:r>
              <a:rPr lang="en-NZ" dirty="0"/>
              <a:t>). </a:t>
            </a:r>
          </a:p>
          <a:p>
            <a:pPr marL="214313" indent="-214313" algn="just">
              <a:spcBef>
                <a:spcPts val="450"/>
              </a:spcBef>
              <a:spcAft>
                <a:spcPts val="450"/>
              </a:spcAft>
              <a:buFont typeface="Arial" pitchFamily="34" charset="0"/>
              <a:buChar char="•"/>
            </a:pPr>
            <a:r>
              <a:rPr lang="en-NZ" dirty="0"/>
              <a:t>At what moment in class this week did you feel most engaged with what was happening ?</a:t>
            </a:r>
          </a:p>
          <a:p>
            <a:pPr marL="214313" indent="-214313" algn="just">
              <a:spcBef>
                <a:spcPts val="450"/>
              </a:spcBef>
              <a:spcAft>
                <a:spcPts val="450"/>
              </a:spcAft>
              <a:buFont typeface="Arial" pitchFamily="34" charset="0"/>
              <a:buChar char="•"/>
            </a:pPr>
            <a:r>
              <a:rPr lang="en-NZ" dirty="0"/>
              <a:t>At what moment in class this week did you feel most distanced from what was happening?</a:t>
            </a:r>
          </a:p>
          <a:p>
            <a:pPr marL="214313" indent="-214313" algn="just">
              <a:spcBef>
                <a:spcPts val="450"/>
              </a:spcBef>
              <a:spcAft>
                <a:spcPts val="450"/>
              </a:spcAft>
              <a:buFont typeface="Arial" pitchFamily="34" charset="0"/>
              <a:buChar char="•"/>
            </a:pPr>
            <a:r>
              <a:rPr lang="en-NZ" dirty="0"/>
              <a:t>What action that anyone (teacher or student) took in class this week did you find most affirming or helpful ?</a:t>
            </a:r>
          </a:p>
          <a:p>
            <a:pPr marL="214313" indent="-214313" algn="just">
              <a:spcBef>
                <a:spcPts val="450"/>
              </a:spcBef>
              <a:spcAft>
                <a:spcPts val="450"/>
              </a:spcAft>
              <a:buFont typeface="Arial" pitchFamily="34" charset="0"/>
              <a:buChar char="•"/>
            </a:pPr>
            <a:r>
              <a:rPr lang="en-NZ" dirty="0"/>
              <a:t>What action that anyone (teacher or student) took in class this week did you find most puzzling or confusing ?</a:t>
            </a:r>
          </a:p>
          <a:p>
            <a:pPr marL="214313" indent="-214313" algn="just">
              <a:spcBef>
                <a:spcPts val="450"/>
              </a:spcBef>
              <a:spcAft>
                <a:spcPts val="1350"/>
              </a:spcAft>
              <a:buFont typeface="Arial" pitchFamily="34" charset="0"/>
              <a:buChar char="•"/>
            </a:pPr>
            <a:r>
              <a:rPr lang="en-NZ" dirty="0"/>
              <a:t>What about the class this week surprised you the most ? (This could be something about your own reactions to what went on, or something that someone did, or anything else that occurs to you).</a:t>
            </a:r>
          </a:p>
        </p:txBody>
      </p:sp>
      <p:sp>
        <p:nvSpPr>
          <p:cNvPr id="3" name="Footer Placeholder 2"/>
          <p:cNvSpPr>
            <a:spLocks noGrp="1"/>
          </p:cNvSpPr>
          <p:nvPr>
            <p:ph type="ftr" sz="quarter" idx="11"/>
          </p:nvPr>
        </p:nvSpPr>
        <p:spPr>
          <a:xfrm>
            <a:off x="6428096" y="4484375"/>
            <a:ext cx="2511188" cy="387921"/>
          </a:xfrm>
          <a:solidFill>
            <a:schemeClr val="accent1">
              <a:lumMod val="50000"/>
            </a:schemeClr>
          </a:solidFill>
        </p:spPr>
        <p:txBody>
          <a:bodyPr/>
          <a:lstStyle/>
          <a:p>
            <a:r>
              <a:rPr lang="en-NZ" sz="1200" b="1" u="sng" dirty="0">
                <a:solidFill>
                  <a:schemeClr val="bg1"/>
                </a:solidFill>
              </a:rPr>
              <a:t>Stephen Brookfield (2006) </a:t>
            </a:r>
          </a:p>
        </p:txBody>
      </p:sp>
    </p:spTree>
    <p:extLst>
      <p:ext uri="{BB962C8B-B14F-4D97-AF65-F5344CB8AC3E}">
        <p14:creationId xmlns:p14="http://schemas.microsoft.com/office/powerpoint/2010/main" val="409114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_urZzvlrqafc/SXuNVYgrR-I/AAAAAAAACyg/N3o4MhrGAFI/s400/quinn+silhouette+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92180" y="3157577"/>
            <a:ext cx="1617711" cy="1875607"/>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3653899" y="87474"/>
            <a:ext cx="4104456" cy="1691469"/>
          </a:xfrm>
          <a:prstGeom prst="cloudCallout">
            <a:avLst>
              <a:gd name="adj1" fmla="val 21481"/>
              <a:gd name="adj2" fmla="val 1322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Cloud Callout 6"/>
          <p:cNvSpPr/>
          <p:nvPr/>
        </p:nvSpPr>
        <p:spPr>
          <a:xfrm>
            <a:off x="1223629" y="1432568"/>
            <a:ext cx="3668272" cy="1679243"/>
          </a:xfrm>
          <a:prstGeom prst="cloudCallout">
            <a:avLst>
              <a:gd name="adj1" fmla="val 87939"/>
              <a:gd name="adj2" fmla="val 528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Something </a:t>
            </a:r>
          </a:p>
        </p:txBody>
      </p:sp>
      <p:sp>
        <p:nvSpPr>
          <p:cNvPr id="8" name="TextBox 7"/>
          <p:cNvSpPr txBox="1"/>
          <p:nvPr/>
        </p:nvSpPr>
        <p:spPr>
          <a:xfrm>
            <a:off x="4139952" y="327017"/>
            <a:ext cx="3024336" cy="253916"/>
          </a:xfrm>
          <a:prstGeom prst="rect">
            <a:avLst/>
          </a:prstGeom>
          <a:noFill/>
        </p:spPr>
        <p:txBody>
          <a:bodyPr wrap="square" rtlCol="0">
            <a:spAutoFit/>
          </a:bodyPr>
          <a:lstStyle/>
          <a:p>
            <a:r>
              <a:rPr lang="en-NZ" sz="1050" dirty="0">
                <a:latin typeface="Comic Sans MS" pitchFamily="66" charset="0"/>
              </a:rPr>
              <a:t>“Your teaching would be better if …… “</a:t>
            </a:r>
          </a:p>
        </p:txBody>
      </p:sp>
      <p:sp>
        <p:nvSpPr>
          <p:cNvPr id="9" name="TextBox 8"/>
          <p:cNvSpPr txBox="1"/>
          <p:nvPr/>
        </p:nvSpPr>
        <p:spPr>
          <a:xfrm>
            <a:off x="1602872" y="1778944"/>
            <a:ext cx="2914110" cy="253916"/>
          </a:xfrm>
          <a:prstGeom prst="rect">
            <a:avLst/>
          </a:prstGeom>
          <a:noFill/>
        </p:spPr>
        <p:txBody>
          <a:bodyPr wrap="square" rtlCol="0">
            <a:spAutoFit/>
          </a:bodyPr>
          <a:lstStyle/>
          <a:p>
            <a:r>
              <a:rPr lang="en-NZ" sz="1050" dirty="0">
                <a:latin typeface="Comic Sans MS" pitchFamily="66" charset="0"/>
              </a:rPr>
              <a:t>“I enjoy your teaching when … “</a:t>
            </a:r>
          </a:p>
        </p:txBody>
      </p:sp>
      <p:sp>
        <p:nvSpPr>
          <p:cNvPr id="10" name="Cloud Callout 9"/>
          <p:cNvSpPr/>
          <p:nvPr/>
        </p:nvSpPr>
        <p:spPr>
          <a:xfrm>
            <a:off x="1493658" y="3115594"/>
            <a:ext cx="3627963" cy="1620180"/>
          </a:xfrm>
          <a:prstGeom prst="cloudCallout">
            <a:avLst>
              <a:gd name="adj1" fmla="val 76854"/>
              <a:gd name="adj2" fmla="val -385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Something </a:t>
            </a:r>
          </a:p>
        </p:txBody>
      </p:sp>
      <p:sp>
        <p:nvSpPr>
          <p:cNvPr id="11" name="TextBox 10"/>
          <p:cNvSpPr txBox="1"/>
          <p:nvPr/>
        </p:nvSpPr>
        <p:spPr>
          <a:xfrm>
            <a:off x="2087724" y="3543859"/>
            <a:ext cx="2646294" cy="415498"/>
          </a:xfrm>
          <a:prstGeom prst="rect">
            <a:avLst/>
          </a:prstGeom>
          <a:noFill/>
        </p:spPr>
        <p:txBody>
          <a:bodyPr wrap="square" rtlCol="0">
            <a:spAutoFit/>
          </a:bodyPr>
          <a:lstStyle/>
          <a:p>
            <a:r>
              <a:rPr lang="en-NZ" sz="1050" dirty="0">
                <a:latin typeface="Comic Sans MS" pitchFamily="66" charset="0"/>
              </a:rPr>
              <a:t>“Your teaching made me think about …..”</a:t>
            </a:r>
          </a:p>
        </p:txBody>
      </p:sp>
    </p:spTree>
    <p:extLst>
      <p:ext uri="{BB962C8B-B14F-4D97-AF65-F5344CB8AC3E}">
        <p14:creationId xmlns:p14="http://schemas.microsoft.com/office/powerpoint/2010/main" val="86080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23628" y="1614130"/>
            <a:ext cx="26462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fontAlgn="base">
              <a:spcBef>
                <a:spcPct val="0"/>
              </a:spcBef>
              <a:spcAft>
                <a:spcPct val="0"/>
              </a:spcAft>
            </a:pPr>
            <a:r>
              <a:rPr lang="en-AU" altLang="en-US" sz="1875" b="1" dirty="0">
                <a:latin typeface="Helvetica" pitchFamily="34" charset="0"/>
                <a:ea typeface="Cambria" pitchFamily="18" charset="0"/>
                <a:cs typeface="Times New Roman" pitchFamily="18" charset="0"/>
              </a:rPr>
              <a:t>Feelings Based Warm-up/Evaluation</a:t>
            </a:r>
            <a:endParaRPr lang="en-NZ" altLang="en-US" sz="450" dirty="0">
              <a:latin typeface="Arial" pitchFamily="34" charset="0"/>
              <a:cs typeface="Arial" pitchFamily="34" charset="0"/>
            </a:endParaRPr>
          </a:p>
          <a:p>
            <a:pPr eaLnBrk="0" fontAlgn="base" hangingPunct="0">
              <a:spcBef>
                <a:spcPct val="0"/>
              </a:spcBef>
              <a:spcAft>
                <a:spcPct val="0"/>
              </a:spcAft>
            </a:pPr>
            <a:endParaRPr lang="en-NZ" altLang="en-US" dirty="0">
              <a:latin typeface="Arial" pitchFamily="34" charset="0"/>
              <a:cs typeface="Arial"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030" y="227763"/>
            <a:ext cx="2203631" cy="43962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298094" y="5936993"/>
            <a:ext cx="254781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fontAlgn="base">
              <a:spcBef>
                <a:spcPct val="0"/>
              </a:spcBef>
              <a:spcAft>
                <a:spcPct val="0"/>
              </a:spcAft>
            </a:pPr>
            <a:r>
              <a:rPr lang="en-AU" altLang="en-US" sz="750">
                <a:latin typeface="Helvetica" pitchFamily="34" charset="0"/>
                <a:ea typeface="Cambria" pitchFamily="18" charset="0"/>
                <a:cs typeface="Times New Roman" pitchFamily="18" charset="0"/>
              </a:rPr>
              <a:t>© 2012, Luke McConnell. FOR USE BY WINTEC ONLY.</a:t>
            </a:r>
            <a:endParaRPr lang="en-AU" altLang="en-US">
              <a:latin typeface="Arial" pitchFamily="34" charset="0"/>
              <a:cs typeface="Arial" pitchFamily="34" charset="0"/>
            </a:endParaRPr>
          </a:p>
        </p:txBody>
      </p:sp>
    </p:spTree>
    <p:extLst>
      <p:ext uri="{BB962C8B-B14F-4D97-AF65-F5344CB8AC3E}">
        <p14:creationId xmlns:p14="http://schemas.microsoft.com/office/powerpoint/2010/main" val="3179446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DA43964-218F-4496-ADA1-31EAE9BD2C50}"/>
              </a:ext>
            </a:extLst>
          </p:cNvPr>
          <p:cNvSpPr>
            <a:spLocks noGrp="1" noChangeArrowheads="1"/>
          </p:cNvSpPr>
          <p:nvPr>
            <p:ph type="title"/>
          </p:nvPr>
        </p:nvSpPr>
        <p:spPr bwMode="auto">
          <a:xfrm>
            <a:off x="0" y="342901"/>
            <a:ext cx="91440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en-US" altLang="en-US" sz="3200" dirty="0">
                <a:ea typeface="ＭＳ Ｐゴシック" panose="020B0600070205080204" pitchFamily="34" charset="-128"/>
              </a:rPr>
              <a:t>Assessment</a:t>
            </a:r>
            <a:endParaRPr lang="en-GB" altLang="en-US" sz="3200" dirty="0">
              <a:ea typeface="ＭＳ Ｐゴシック" panose="020B0600070205080204" pitchFamily="34" charset="-128"/>
            </a:endParaRPr>
          </a:p>
        </p:txBody>
      </p:sp>
      <p:sp>
        <p:nvSpPr>
          <p:cNvPr id="23555" name="Rectangle 3">
            <a:extLst>
              <a:ext uri="{FF2B5EF4-FFF2-40B4-BE49-F238E27FC236}">
                <a16:creationId xmlns:a16="http://schemas.microsoft.com/office/drawing/2014/main" id="{6430DBC3-0688-4B2B-8C73-DDE294470800}"/>
              </a:ext>
            </a:extLst>
          </p:cNvPr>
          <p:cNvSpPr>
            <a:spLocks noGrp="1" noChangeArrowheads="1"/>
          </p:cNvSpPr>
          <p:nvPr>
            <p:ph type="body" idx="1"/>
          </p:nvPr>
        </p:nvSpPr>
        <p:spPr bwMode="auto">
          <a:xfrm>
            <a:off x="457200" y="1200151"/>
            <a:ext cx="8229600" cy="18356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539750" indent="-539750">
              <a:buBlip>
                <a:blip r:embed="rId3">
                  <a:extLst>
                    <a:ext uri="{837473B0-CC2E-450A-ABE3-18F120FF3D39}">
                      <a1611:picAttrSrcUrl xmlns:a1611="http://schemas.microsoft.com/office/drawing/2016/11/main" r:id="rId4"/>
                    </a:ext>
                  </a:extLst>
                </a:blip>
              </a:buBlip>
            </a:pPr>
            <a:r>
              <a:rPr lang="en-US" altLang="en-US" sz="2800" dirty="0">
                <a:ea typeface="ＭＳ Ｐゴシック" panose="020B0600070205080204" pitchFamily="34" charset="-128"/>
              </a:rPr>
              <a:t>Specific instrument of measure </a:t>
            </a:r>
            <a:r>
              <a:rPr lang="en-US" altLang="en-US" sz="2800" dirty="0" err="1">
                <a:ea typeface="ＭＳ Ｐゴシック" panose="020B0600070205080204" pitchFamily="34" charset="-128"/>
              </a:rPr>
              <a:t>eg</a:t>
            </a:r>
            <a:r>
              <a:rPr lang="en-US" altLang="en-US" sz="2800" dirty="0">
                <a:ea typeface="ＭＳ Ｐゴシック" panose="020B0600070205080204" pitchFamily="34" charset="-128"/>
              </a:rPr>
              <a:t> a test.</a:t>
            </a:r>
          </a:p>
          <a:p>
            <a:pPr marL="539750" indent="-539750">
              <a:buBlip>
                <a:blip r:embed="rId3">
                  <a:extLst>
                    <a:ext uri="{837473B0-CC2E-450A-ABE3-18F120FF3D39}">
                      <a1611:picAttrSrcUrl xmlns:a1611="http://schemas.microsoft.com/office/drawing/2016/11/main" r:id="rId4"/>
                    </a:ext>
                  </a:extLst>
                </a:blip>
              </a:buBlip>
            </a:pPr>
            <a:r>
              <a:rPr lang="en-US" altLang="en-US" sz="2800" dirty="0">
                <a:ea typeface="ＭＳ Ｐゴシック" panose="020B0600070205080204" pitchFamily="34" charset="-128"/>
              </a:rPr>
              <a:t>Process of designing those instruments to gather data of a learner’s progress.</a:t>
            </a:r>
            <a:endParaRPr lang="en-GB" altLang="en-US" sz="2800" dirty="0">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8269-8586-4593-86D5-FDA1D966A370}"/>
              </a:ext>
            </a:extLst>
          </p:cNvPr>
          <p:cNvSpPr>
            <a:spLocks noGrp="1"/>
          </p:cNvSpPr>
          <p:nvPr>
            <p:ph type="title"/>
          </p:nvPr>
        </p:nvSpPr>
        <p:spPr/>
        <p:txBody>
          <a:bodyPr/>
          <a:lstStyle/>
          <a:p>
            <a:r>
              <a:rPr lang="en-NZ" sz="3200" dirty="0"/>
              <a:t>Reflection </a:t>
            </a:r>
          </a:p>
        </p:txBody>
      </p:sp>
      <p:graphicFrame>
        <p:nvGraphicFramePr>
          <p:cNvPr id="13" name="Content Placeholder 12">
            <a:extLst>
              <a:ext uri="{FF2B5EF4-FFF2-40B4-BE49-F238E27FC236}">
                <a16:creationId xmlns:a16="http://schemas.microsoft.com/office/drawing/2014/main" id="{AF79E7A7-E0CB-4597-B65C-74CCB66B1BDA}"/>
              </a:ext>
            </a:extLst>
          </p:cNvPr>
          <p:cNvGraphicFramePr>
            <a:graphicFrameLocks noGrp="1"/>
          </p:cNvGraphicFramePr>
          <p:nvPr>
            <p:ph idx="1"/>
            <p:extLst>
              <p:ext uri="{D42A27DB-BD31-4B8C-83A1-F6EECF244321}">
                <p14:modId xmlns:p14="http://schemas.microsoft.com/office/powerpoint/2010/main" val="2612163973"/>
              </p:ext>
            </p:extLst>
          </p:nvPr>
        </p:nvGraphicFramePr>
        <p:xfrm>
          <a:off x="457200" y="1428750"/>
          <a:ext cx="8229599" cy="281940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309724635"/>
                    </a:ext>
                  </a:extLst>
                </a:gridCol>
                <a:gridCol w="2371725">
                  <a:extLst>
                    <a:ext uri="{9D8B030D-6E8A-4147-A177-3AD203B41FA5}">
                      <a16:colId xmlns:a16="http://schemas.microsoft.com/office/drawing/2014/main" val="1589495399"/>
                    </a:ext>
                  </a:extLst>
                </a:gridCol>
                <a:gridCol w="2876550">
                  <a:extLst>
                    <a:ext uri="{9D8B030D-6E8A-4147-A177-3AD203B41FA5}">
                      <a16:colId xmlns:a16="http://schemas.microsoft.com/office/drawing/2014/main" val="2249364865"/>
                    </a:ext>
                  </a:extLst>
                </a:gridCol>
                <a:gridCol w="2181224">
                  <a:extLst>
                    <a:ext uri="{9D8B030D-6E8A-4147-A177-3AD203B41FA5}">
                      <a16:colId xmlns:a16="http://schemas.microsoft.com/office/drawing/2014/main" val="76522097"/>
                    </a:ext>
                  </a:extLst>
                </a:gridCol>
              </a:tblGrid>
              <a:tr h="945573">
                <a:tc rowSpan="2">
                  <a:txBody>
                    <a:bodyPr/>
                    <a:lstStyle/>
                    <a:p>
                      <a:pPr marL="71755" marR="71755" algn="ctr">
                        <a:lnSpc>
                          <a:spcPct val="115000"/>
                        </a:lnSpc>
                        <a:spcBef>
                          <a:spcPts val="400"/>
                        </a:spcBef>
                        <a:spcAft>
                          <a:spcPts val="0"/>
                        </a:spcAft>
                      </a:pPr>
                      <a:r>
                        <a:rPr lang="en-US" sz="2400" dirty="0">
                          <a:effectLst/>
                        </a:rPr>
                        <a:t>Review of session</a:t>
                      </a:r>
                      <a:endParaRPr lang="en-NZ"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42" marR="56242" marT="0" marB="0" vert="vert270"/>
                </a:tc>
                <a:tc>
                  <a:txBody>
                    <a:bodyPr/>
                    <a:lstStyle/>
                    <a:p>
                      <a:pPr algn="l">
                        <a:lnSpc>
                          <a:spcPct val="115000"/>
                        </a:lnSpc>
                        <a:spcBef>
                          <a:spcPts val="400"/>
                        </a:spcBef>
                        <a:spcAft>
                          <a:spcPts val="0"/>
                        </a:spcAft>
                      </a:pPr>
                      <a:r>
                        <a:rPr lang="en-US" sz="2400" dirty="0">
                          <a:effectLst/>
                        </a:rPr>
                        <a:t>What went well?</a:t>
                      </a:r>
                      <a:endParaRPr lang="en-NZ"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42" marR="56242" marT="0" marB="0"/>
                </a:tc>
                <a:tc>
                  <a:txBody>
                    <a:bodyPr/>
                    <a:lstStyle/>
                    <a:p>
                      <a:pPr algn="ctr">
                        <a:lnSpc>
                          <a:spcPct val="115000"/>
                        </a:lnSpc>
                        <a:spcBef>
                          <a:spcPts val="400"/>
                        </a:spcBef>
                        <a:spcAft>
                          <a:spcPts val="0"/>
                        </a:spcAft>
                      </a:pPr>
                      <a:r>
                        <a:rPr lang="en-US" sz="2400" dirty="0">
                          <a:effectLst/>
                        </a:rPr>
                        <a:t>What did not work at all?</a:t>
                      </a:r>
                      <a:endParaRPr lang="en-NZ"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42" marR="56242" marT="0" marB="0"/>
                </a:tc>
                <a:tc>
                  <a:txBody>
                    <a:bodyPr/>
                    <a:lstStyle/>
                    <a:p>
                      <a:pPr algn="ctr">
                        <a:lnSpc>
                          <a:spcPct val="115000"/>
                        </a:lnSpc>
                        <a:spcBef>
                          <a:spcPts val="400"/>
                        </a:spcBef>
                        <a:spcAft>
                          <a:spcPts val="0"/>
                        </a:spcAft>
                      </a:pPr>
                      <a:r>
                        <a:rPr lang="en-US" sz="2400" dirty="0">
                          <a:effectLst/>
                        </a:rPr>
                        <a:t>What will I change?</a:t>
                      </a:r>
                      <a:endParaRPr lang="en-NZ"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42" marR="56242" marT="0" marB="0"/>
                </a:tc>
                <a:extLst>
                  <a:ext uri="{0D108BD9-81ED-4DB2-BD59-A6C34878D82A}">
                    <a16:rowId xmlns:a16="http://schemas.microsoft.com/office/drawing/2014/main" val="1288648731"/>
                  </a:ext>
                </a:extLst>
              </a:tr>
              <a:tr h="1873827">
                <a:tc vMerge="1">
                  <a:txBody>
                    <a:bodyPr/>
                    <a:lstStyle/>
                    <a:p>
                      <a:endParaRPr lang="en-NZ"/>
                    </a:p>
                  </a:txBody>
                  <a:tcPr/>
                </a:tc>
                <a:tc>
                  <a:txBody>
                    <a:bodyPr/>
                    <a:lstStyle/>
                    <a:p>
                      <a:pPr>
                        <a:lnSpc>
                          <a:spcPct val="115000"/>
                        </a:lnSpc>
                        <a:spcBef>
                          <a:spcPts val="400"/>
                        </a:spcBef>
                        <a:spcAft>
                          <a:spcPts val="0"/>
                        </a:spcAft>
                      </a:pPr>
                      <a:r>
                        <a:rPr lang="en-US" sz="1600" dirty="0">
                          <a:effectLst/>
                        </a:rPr>
                        <a:t> </a:t>
                      </a:r>
                      <a:endParaRPr lang="en-NZ"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42" marR="56242" marT="0" marB="0"/>
                </a:tc>
                <a:tc>
                  <a:txBody>
                    <a:bodyPr/>
                    <a:lstStyle/>
                    <a:p>
                      <a:pPr>
                        <a:lnSpc>
                          <a:spcPct val="115000"/>
                        </a:lnSpc>
                        <a:spcBef>
                          <a:spcPts val="400"/>
                        </a:spcBef>
                        <a:spcAft>
                          <a:spcPts val="0"/>
                        </a:spcAft>
                      </a:pPr>
                      <a:r>
                        <a:rPr lang="en-US" sz="1600">
                          <a:effectLst/>
                        </a:rPr>
                        <a:t> </a:t>
                      </a:r>
                      <a:endParaRPr lang="en-NZ"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42" marR="56242" marT="0" marB="0"/>
                </a:tc>
                <a:tc>
                  <a:txBody>
                    <a:bodyPr/>
                    <a:lstStyle/>
                    <a:p>
                      <a:pPr>
                        <a:lnSpc>
                          <a:spcPct val="115000"/>
                        </a:lnSpc>
                        <a:spcBef>
                          <a:spcPts val="400"/>
                        </a:spcBef>
                        <a:spcAft>
                          <a:spcPts val="0"/>
                        </a:spcAft>
                      </a:pPr>
                      <a:r>
                        <a:rPr lang="en-US" sz="1600" dirty="0">
                          <a:effectLst/>
                        </a:rPr>
                        <a:t> </a:t>
                      </a:r>
                      <a:endParaRPr lang="en-NZ"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42" marR="56242" marT="0" marB="0"/>
                </a:tc>
                <a:extLst>
                  <a:ext uri="{0D108BD9-81ED-4DB2-BD59-A6C34878D82A}">
                    <a16:rowId xmlns:a16="http://schemas.microsoft.com/office/drawing/2014/main" val="1973704984"/>
                  </a:ext>
                </a:extLst>
              </a:tr>
            </a:tbl>
          </a:graphicData>
        </a:graphic>
      </p:graphicFrame>
    </p:spTree>
    <p:extLst>
      <p:ext uri="{BB962C8B-B14F-4D97-AF65-F5344CB8AC3E}">
        <p14:creationId xmlns:p14="http://schemas.microsoft.com/office/powerpoint/2010/main" val="365495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6EC610B-6026-4E59-8A63-140B9F9C7498}"/>
              </a:ext>
            </a:extLst>
          </p:cNvPr>
          <p:cNvSpPr>
            <a:spLocks noGrp="1" noChangeArrowheads="1"/>
          </p:cNvSpPr>
          <p:nvPr>
            <p:ph type="title"/>
          </p:nvPr>
        </p:nvSpPr>
        <p:spPr bwMode="auto">
          <a:xfrm>
            <a:off x="76200" y="320675"/>
            <a:ext cx="88773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eaLnBrk="1" hangingPunct="1"/>
            <a:r>
              <a:rPr lang="en-GB" altLang="en-US" sz="3200" dirty="0">
                <a:ea typeface="ＭＳ Ｐゴシック" panose="020B0600070205080204" pitchFamily="34" charset="-128"/>
              </a:rPr>
              <a:t>Summary</a:t>
            </a:r>
          </a:p>
        </p:txBody>
      </p:sp>
      <p:sp>
        <p:nvSpPr>
          <p:cNvPr id="25603" name="Rectangle 3">
            <a:extLst>
              <a:ext uri="{FF2B5EF4-FFF2-40B4-BE49-F238E27FC236}">
                <a16:creationId xmlns:a16="http://schemas.microsoft.com/office/drawing/2014/main" id="{22ADAA98-8A5C-428F-A294-ADC33A2D1219}"/>
              </a:ext>
            </a:extLst>
          </p:cNvPr>
          <p:cNvSpPr>
            <a:spLocks noGrp="1" noChangeArrowheads="1"/>
          </p:cNvSpPr>
          <p:nvPr>
            <p:ph type="body" idx="1"/>
          </p:nvPr>
        </p:nvSpPr>
        <p:spPr bwMode="auto">
          <a:xfrm>
            <a:off x="1152525" y="1707357"/>
            <a:ext cx="6591300" cy="1778793"/>
          </a:xfrm>
          <a:ln>
            <a:headEnd/>
            <a:tailEnd/>
          </a:ln>
          <a:extLst>
            <a:ext uri="{909E8E84-426E-40DD-AFC4-6F175D3DCCD1}">
              <a14:hiddenFill xmlns:a14="http://schemas.microsoft.com/office/drawing/2010/main">
                <a:solidFill>
                  <a:srgbClr val="FFFFFF"/>
                </a:solidFill>
              </a14:hiddenFill>
            </a:ext>
          </a:extLst>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anchor="t" anchorCtr="0" compatLnSpc="1">
            <a:prstTxWarp prst="textNoShape">
              <a:avLst/>
            </a:prstTxWarp>
          </a:bodyPr>
          <a:lstStyle/>
          <a:p>
            <a:pPr marL="0" indent="0" eaLnBrk="1" hangingPunct="1">
              <a:buNone/>
            </a:pPr>
            <a:r>
              <a:rPr lang="en-GB" altLang="en-US" dirty="0">
                <a:ea typeface="ＭＳ Ｐゴシック" panose="020B0600070205080204" pitchFamily="34" charset="-128"/>
              </a:rPr>
              <a:t>we </a:t>
            </a:r>
            <a:r>
              <a:rPr lang="en-GB" altLang="en-US" b="1" i="1" dirty="0">
                <a:ea typeface="ＭＳ Ｐゴシック" panose="020B0600070205080204" pitchFamily="34" charset="-128"/>
              </a:rPr>
              <a:t>evaluate</a:t>
            </a:r>
            <a:r>
              <a:rPr lang="en-GB" altLang="en-US" dirty="0">
                <a:ea typeface="ＭＳ Ｐゴシック" panose="020B0600070205080204" pitchFamily="34" charset="-128"/>
              </a:rPr>
              <a:t> projects or programs and </a:t>
            </a:r>
            <a:r>
              <a:rPr lang="en-GB" altLang="en-US" b="1" i="1" dirty="0">
                <a:ea typeface="ＭＳ Ｐゴシック" panose="020B0600070205080204" pitchFamily="34" charset="-128"/>
              </a:rPr>
              <a:t>assess</a:t>
            </a:r>
            <a:r>
              <a:rPr lang="en-GB" altLang="en-US" i="1" dirty="0">
                <a:ea typeface="ＭＳ Ｐゴシック" panose="020B0600070205080204" pitchFamily="34" charset="-128"/>
              </a:rPr>
              <a:t> </a:t>
            </a:r>
            <a:r>
              <a:rPr lang="en-GB" altLang="en-US" dirty="0">
                <a:ea typeface="ＭＳ Ｐゴシック" panose="020B0600070205080204" pitchFamily="34" charset="-128"/>
              </a:rPr>
              <a:t>student progress (e.g. give them tests).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19DB6D4-C8EA-497D-A4A6-152F67AABB1D}"/>
              </a:ext>
            </a:extLst>
          </p:cNvPr>
          <p:cNvSpPr>
            <a:spLocks noGrp="1" noChangeArrowheads="1"/>
          </p:cNvSpPr>
          <p:nvPr>
            <p:ph type="title"/>
          </p:nvPr>
        </p:nvSpPr>
        <p:spPr bwMode="auto">
          <a:xfrm>
            <a:off x="628650" y="273843"/>
            <a:ext cx="7886700" cy="99417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numCol="1" anchorCtr="0" compatLnSpc="1">
            <a:prstTxWarp prst="textNoShape">
              <a:avLst/>
            </a:prstTxWarp>
            <a:normAutofit/>
          </a:bodyPr>
          <a:lstStyle/>
          <a:p>
            <a:pPr eaLnBrk="1" hangingPunct="1"/>
            <a:r>
              <a:rPr lang="en-US" altLang="en-US" err="1">
                <a:ea typeface="ＭＳ Ｐゴシック" panose="020B0600070205080204" pitchFamily="34" charset="-128"/>
              </a:rPr>
              <a:t>Programme</a:t>
            </a:r>
            <a:r>
              <a:rPr lang="en-US" altLang="en-US">
                <a:ea typeface="ＭＳ Ｐゴシック" panose="020B0600070205080204" pitchFamily="34" charset="-128"/>
              </a:rPr>
              <a:t> Evaluation</a:t>
            </a:r>
            <a:endParaRPr lang="en-GB" altLang="en-US">
              <a:ea typeface="ＭＳ Ｐゴシック" panose="020B0600070205080204" pitchFamily="34" charset="-128"/>
            </a:endParaRPr>
          </a:p>
        </p:txBody>
      </p:sp>
      <p:sp>
        <p:nvSpPr>
          <p:cNvPr id="6147" name="Rectangle 3">
            <a:extLst>
              <a:ext uri="{FF2B5EF4-FFF2-40B4-BE49-F238E27FC236}">
                <a16:creationId xmlns:a16="http://schemas.microsoft.com/office/drawing/2014/main" id="{1DCA1BE9-197C-4E80-B21C-D603B17C3D65}"/>
              </a:ext>
            </a:extLst>
          </p:cNvPr>
          <p:cNvSpPr>
            <a:spLocks noGrp="1" noChangeArrowheads="1"/>
          </p:cNvSpPr>
          <p:nvPr>
            <p:ph type="body" idx="1"/>
          </p:nvPr>
        </p:nvSpPr>
        <p:spPr>
          <a:xfrm>
            <a:off x="152399" y="1085409"/>
            <a:ext cx="3609470" cy="3204511"/>
          </a:xfrm>
        </p:spPr>
        <p:txBody>
          <a:bodyPr>
            <a:normAutofit fontScale="92500" lnSpcReduction="10000"/>
          </a:bodyPr>
          <a:lstStyle/>
          <a:p>
            <a:pPr marL="361950" indent="-361950">
              <a:buBlip>
                <a:blip r:embed="rId3">
                  <a:extLst>
                    <a:ext uri="{837473B0-CC2E-450A-ABE3-18F120FF3D39}">
                      <a1611:picAttrSrcUrl xmlns:a1611="http://schemas.microsoft.com/office/drawing/2016/11/main" r:id="rId4"/>
                    </a:ext>
                  </a:extLst>
                </a:blip>
              </a:buBlip>
            </a:pPr>
            <a:r>
              <a:rPr lang="en-US" sz="2600" dirty="0"/>
              <a:t>Placing a value on the </a:t>
            </a:r>
            <a:r>
              <a:rPr lang="en-US" sz="2600" dirty="0" err="1"/>
              <a:t>programme</a:t>
            </a:r>
            <a:r>
              <a:rPr lang="en-US" sz="2600" dirty="0"/>
              <a:t> you offer.</a:t>
            </a:r>
            <a:endParaRPr lang="en-NZ" sz="2600" dirty="0"/>
          </a:p>
          <a:p>
            <a:pPr marL="361950" indent="-361950">
              <a:buBlip>
                <a:blip r:embed="rId3">
                  <a:extLst>
                    <a:ext uri="{837473B0-CC2E-450A-ABE3-18F120FF3D39}">
                      <a1611:picAttrSrcUrl xmlns:a1611="http://schemas.microsoft.com/office/drawing/2016/11/main" r:id="rId4"/>
                    </a:ext>
                  </a:extLst>
                </a:blip>
              </a:buBlip>
            </a:pPr>
            <a:r>
              <a:rPr lang="en-US" sz="2600" dirty="0"/>
              <a:t>Focus on the strengths and weaknesses of the </a:t>
            </a:r>
            <a:r>
              <a:rPr lang="en-US" sz="2600" dirty="0" err="1"/>
              <a:t>programme</a:t>
            </a:r>
            <a:r>
              <a:rPr lang="en-US" sz="2600" dirty="0"/>
              <a:t>.</a:t>
            </a:r>
          </a:p>
          <a:p>
            <a:pPr marL="361950" indent="-361950">
              <a:buBlip>
                <a:blip r:embed="rId3">
                  <a:extLst>
                    <a:ext uri="{837473B0-CC2E-450A-ABE3-18F120FF3D39}">
                      <a1611:picAttrSrcUrl xmlns:a1611="http://schemas.microsoft.com/office/drawing/2016/11/main" r:id="rId4"/>
                    </a:ext>
                  </a:extLst>
                </a:blip>
              </a:buBlip>
            </a:pPr>
            <a:r>
              <a:rPr lang="en-US" sz="2600" dirty="0"/>
              <a:t>To determine whether learning outcomes were met.</a:t>
            </a:r>
          </a:p>
          <a:p>
            <a:pPr eaLnBrk="1" hangingPunct="1">
              <a:buFont typeface="Arial" charset="0"/>
              <a:buChar char="•"/>
              <a:defRPr/>
            </a:pPr>
            <a:endParaRPr lang="en-US" sz="1500" dirty="0"/>
          </a:p>
          <a:p>
            <a:pPr marL="0" indent="0" eaLnBrk="1" hangingPunct="1">
              <a:buNone/>
              <a:defRPr/>
            </a:pPr>
            <a:endParaRPr lang="en-GB" sz="1500" dirty="0"/>
          </a:p>
        </p:txBody>
      </p:sp>
      <p:pic>
        <p:nvPicPr>
          <p:cNvPr id="3" name="Picture 2">
            <a:extLst>
              <a:ext uri="{FF2B5EF4-FFF2-40B4-BE49-F238E27FC236}">
                <a16:creationId xmlns:a16="http://schemas.microsoft.com/office/drawing/2014/main" id="{AB51A88D-FB57-4F92-AACD-35D9736102F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1" b="3111"/>
          <a:stretch/>
        </p:blipFill>
        <p:spPr>
          <a:xfrm>
            <a:off x="3884443" y="869466"/>
            <a:ext cx="4674870" cy="3204511"/>
          </a:xfrm>
          <a:prstGeom prst="rect">
            <a:avLst/>
          </a:prstGeom>
        </p:spPr>
      </p:pic>
      <p:sp>
        <p:nvSpPr>
          <p:cNvPr id="4" name="TextBox 3">
            <a:extLst>
              <a:ext uri="{FF2B5EF4-FFF2-40B4-BE49-F238E27FC236}">
                <a16:creationId xmlns:a16="http://schemas.microsoft.com/office/drawing/2014/main" id="{17BB7BCA-B88A-4B76-A997-256940B29949}"/>
              </a:ext>
            </a:extLst>
          </p:cNvPr>
          <p:cNvSpPr txBox="1"/>
          <p:nvPr/>
        </p:nvSpPr>
        <p:spPr>
          <a:xfrm>
            <a:off x="6020693" y="3973950"/>
            <a:ext cx="2416046" cy="200055"/>
          </a:xfrm>
          <a:prstGeom prst="rect">
            <a:avLst/>
          </a:prstGeom>
          <a:solidFill>
            <a:srgbClr val="000000"/>
          </a:solidFill>
        </p:spPr>
        <p:txBody>
          <a:bodyPr wrap="none" rtlCol="0">
            <a:spAutoFit/>
          </a:bodyPr>
          <a:lstStyle/>
          <a:p>
            <a:pPr algn="r">
              <a:spcAft>
                <a:spcPts val="600"/>
              </a:spcAft>
            </a:pPr>
            <a:r>
              <a:rPr lang="en-NZ" sz="700">
                <a:solidFill>
                  <a:srgbClr val="FFFFFF"/>
                </a:solidFill>
                <a:latin typeface="+mn-lt"/>
                <a:ea typeface="+mn-ea"/>
                <a:hlinkClick r:id="rId6" tooltip="https://www.flickr.com/photos/designandtechnologydepartment/4085341113">
                  <a:extLst>
                    <a:ext uri="{A12FA001-AC4F-418D-AE19-62706E023703}">
                      <ahyp:hlinkClr xmlns:ahyp="http://schemas.microsoft.com/office/drawing/2018/hyperlinkcolor" val="tx"/>
                    </a:ext>
                  </a:extLst>
                </a:hlinkClick>
              </a:rPr>
              <a:t>This Photo</a:t>
            </a:r>
            <a:r>
              <a:rPr lang="en-NZ" sz="700">
                <a:solidFill>
                  <a:srgbClr val="FFFFFF"/>
                </a:solidFill>
                <a:latin typeface="+mn-lt"/>
                <a:ea typeface="+mn-ea"/>
              </a:rPr>
              <a:t> by Unknown Author is licensed under </a:t>
            </a:r>
            <a:r>
              <a:rPr lang="en-NZ" sz="700">
                <a:solidFill>
                  <a:srgbClr val="FFFFFF"/>
                </a:solidFill>
                <a:latin typeface="+mn-lt"/>
                <a:ea typeface="+mn-ea"/>
                <a:hlinkClick r:id="rId7" tooltip="https://creativecommons.org/licenses/by/3.0/">
                  <a:extLst>
                    <a:ext uri="{A12FA001-AC4F-418D-AE19-62706E023703}">
                      <ahyp:hlinkClr xmlns:ahyp="http://schemas.microsoft.com/office/drawing/2018/hyperlinkcolor" val="tx"/>
                    </a:ext>
                  </a:extLst>
                </a:hlinkClick>
              </a:rPr>
              <a:t>CC BY</a:t>
            </a:r>
            <a:endParaRPr lang="en-NZ" sz="700">
              <a:solidFill>
                <a:srgbClr val="FFFFFF"/>
              </a:solidFill>
              <a:latin typeface="+mn-lt"/>
              <a:ea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23021" y="258374"/>
            <a:ext cx="9097958" cy="1025266"/>
          </a:xfrm>
        </p:spPr>
        <p:txBody>
          <a:bodyPr/>
          <a:lstStyle/>
          <a:p>
            <a:r>
              <a:rPr lang="en-US" sz="3200" dirty="0"/>
              <a:t>Karakia </a:t>
            </a:r>
            <a:r>
              <a:rPr lang="en-US" sz="3200" dirty="0" err="1"/>
              <a:t>Timatanga</a:t>
            </a:r>
            <a:br>
              <a:rPr lang="en-US" sz="3200" dirty="0"/>
            </a:b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186612" y="995225"/>
            <a:ext cx="4161453" cy="388990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563" indent="0">
              <a:buNone/>
            </a:pPr>
            <a:endParaRPr lang="en-US" sz="2000" b="1" dirty="0">
              <a:solidFill>
                <a:schemeClr val="bg1"/>
              </a:solidFill>
            </a:endParaRPr>
          </a:p>
          <a:p>
            <a:pPr marL="182563" indent="0">
              <a:buNone/>
            </a:pPr>
            <a:r>
              <a:rPr lang="en-US" sz="2000" b="1" dirty="0" err="1">
                <a:solidFill>
                  <a:schemeClr val="bg1"/>
                </a:solidFill>
              </a:rPr>
              <a:t>Whakataka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hau</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uru</a:t>
            </a:r>
            <a:r>
              <a:rPr lang="en-US" sz="2000" b="1" dirty="0">
                <a:solidFill>
                  <a:schemeClr val="bg1"/>
                </a:solidFill>
              </a:rPr>
              <a:t>.</a:t>
            </a:r>
            <a:endParaRPr lang="en-NZ" sz="2000" b="1" dirty="0">
              <a:solidFill>
                <a:schemeClr val="bg1"/>
              </a:solidFill>
            </a:endParaRPr>
          </a:p>
          <a:p>
            <a:pPr marL="182563" indent="0">
              <a:buNone/>
            </a:pPr>
            <a:r>
              <a:rPr lang="en-US" sz="2000" b="1" dirty="0" err="1">
                <a:solidFill>
                  <a:schemeClr val="bg1"/>
                </a:solidFill>
              </a:rPr>
              <a:t>Whakataka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hau</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tonga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Kia </a:t>
            </a:r>
            <a:r>
              <a:rPr lang="en-US" sz="2000" b="1" dirty="0" err="1">
                <a:solidFill>
                  <a:schemeClr val="bg1"/>
                </a:solidFill>
              </a:rPr>
              <a:t>mākinakina</a:t>
            </a:r>
            <a:r>
              <a:rPr lang="en-US" sz="2000" b="1" dirty="0">
                <a:solidFill>
                  <a:schemeClr val="bg1"/>
                </a:solidFill>
              </a:rPr>
              <a:t> </a:t>
            </a:r>
            <a:r>
              <a:rPr lang="en-US" sz="2000" b="1" dirty="0" err="1">
                <a:solidFill>
                  <a:schemeClr val="bg1"/>
                </a:solidFill>
              </a:rPr>
              <a:t>ki</a:t>
            </a:r>
            <a:r>
              <a:rPr lang="en-US" sz="2000" b="1" dirty="0">
                <a:solidFill>
                  <a:schemeClr val="bg1"/>
                </a:solidFill>
              </a:rPr>
              <a:t> </a:t>
            </a:r>
            <a:r>
              <a:rPr lang="en-US" sz="2000" b="1" dirty="0" err="1">
                <a:solidFill>
                  <a:schemeClr val="bg1"/>
                </a:solidFill>
              </a:rPr>
              <a:t>uta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Kia </a:t>
            </a:r>
            <a:r>
              <a:rPr lang="en-US" sz="2000" b="1" dirty="0" err="1">
                <a:solidFill>
                  <a:schemeClr val="bg1"/>
                </a:solidFill>
              </a:rPr>
              <a:t>mātaratara</a:t>
            </a:r>
            <a:r>
              <a:rPr lang="en-US" sz="2000" b="1" dirty="0">
                <a:solidFill>
                  <a:schemeClr val="bg1"/>
                </a:solidFill>
              </a:rPr>
              <a:t> </a:t>
            </a:r>
            <a:r>
              <a:rPr lang="en-US" sz="2000" b="1" dirty="0" err="1">
                <a:solidFill>
                  <a:schemeClr val="bg1"/>
                </a:solidFill>
              </a:rPr>
              <a:t>ki</a:t>
            </a:r>
            <a:r>
              <a:rPr lang="en-US" sz="2000" b="1" dirty="0">
                <a:solidFill>
                  <a:schemeClr val="bg1"/>
                </a:solidFill>
              </a:rPr>
              <a:t> tai.</a:t>
            </a:r>
            <a:endParaRPr lang="en-NZ" sz="2000" b="1" dirty="0">
              <a:solidFill>
                <a:schemeClr val="bg1"/>
              </a:solidFill>
            </a:endParaRPr>
          </a:p>
          <a:p>
            <a:pPr marL="182563" indent="0">
              <a:buNone/>
            </a:pPr>
            <a:r>
              <a:rPr lang="en-US" sz="2000" b="1" dirty="0">
                <a:solidFill>
                  <a:schemeClr val="bg1"/>
                </a:solidFill>
              </a:rPr>
              <a:t>E </a:t>
            </a:r>
            <a:r>
              <a:rPr lang="en-US" sz="2000" b="1" dirty="0" err="1">
                <a:solidFill>
                  <a:schemeClr val="bg1"/>
                </a:solidFill>
              </a:rPr>
              <a:t>hī</a:t>
            </a:r>
            <a:r>
              <a:rPr lang="en-US" sz="2000" b="1" dirty="0">
                <a:solidFill>
                  <a:schemeClr val="bg1"/>
                </a:solidFill>
              </a:rPr>
              <a:t> </a:t>
            </a:r>
            <a:r>
              <a:rPr lang="en-US" sz="2000" b="1" dirty="0" err="1">
                <a:solidFill>
                  <a:schemeClr val="bg1"/>
                </a:solidFill>
              </a:rPr>
              <a:t>ake</a:t>
            </a:r>
            <a:r>
              <a:rPr lang="en-US" sz="2000" b="1" dirty="0">
                <a:solidFill>
                  <a:schemeClr val="bg1"/>
                </a:solidFill>
              </a:rPr>
              <a:t> </a:t>
            </a:r>
            <a:r>
              <a:rPr lang="en-US" sz="2000" b="1" dirty="0" err="1">
                <a:solidFill>
                  <a:schemeClr val="bg1"/>
                </a:solidFill>
              </a:rPr>
              <a:t>ana</a:t>
            </a:r>
            <a:r>
              <a:rPr lang="en-US" sz="2000" b="1" dirty="0">
                <a:solidFill>
                  <a:schemeClr val="bg1"/>
                </a:solidFill>
              </a:rPr>
              <a:t> </a:t>
            </a:r>
            <a:r>
              <a:rPr lang="en-US" sz="2000" b="1" dirty="0" err="1">
                <a:solidFill>
                  <a:schemeClr val="bg1"/>
                </a:solidFill>
              </a:rPr>
              <a:t>te</a:t>
            </a:r>
            <a:r>
              <a:rPr lang="en-US" sz="2000" b="1" dirty="0">
                <a:solidFill>
                  <a:schemeClr val="bg1"/>
                </a:solidFill>
              </a:rPr>
              <a:t> </a:t>
            </a:r>
            <a:r>
              <a:rPr lang="en-US" sz="2000" b="1" dirty="0" err="1">
                <a:solidFill>
                  <a:schemeClr val="bg1"/>
                </a:solidFill>
              </a:rPr>
              <a:t>atakura</a:t>
            </a:r>
            <a:r>
              <a:rPr lang="en-US" sz="2000" b="1" dirty="0">
                <a:solidFill>
                  <a:schemeClr val="bg1"/>
                </a:solidFill>
              </a:rPr>
              <a:t>.</a:t>
            </a:r>
            <a:endParaRPr lang="en-NZ" sz="2000" b="1" dirty="0">
              <a:solidFill>
                <a:schemeClr val="bg1"/>
              </a:solidFill>
            </a:endParaRPr>
          </a:p>
          <a:p>
            <a:pPr marL="182563" indent="0">
              <a:buNone/>
            </a:pPr>
            <a:r>
              <a:rPr lang="en-US" sz="2000" b="1" dirty="0">
                <a:solidFill>
                  <a:schemeClr val="bg1"/>
                </a:solidFill>
              </a:rPr>
              <a:t>He </a:t>
            </a:r>
            <a:r>
              <a:rPr lang="en-US" sz="2000" b="1" dirty="0" err="1">
                <a:solidFill>
                  <a:schemeClr val="bg1"/>
                </a:solidFill>
              </a:rPr>
              <a:t>tio</a:t>
            </a:r>
            <a:r>
              <a:rPr lang="en-US" sz="2000" b="1" dirty="0">
                <a:solidFill>
                  <a:schemeClr val="bg1"/>
                </a:solidFill>
              </a:rPr>
              <a:t>, he </a:t>
            </a:r>
            <a:r>
              <a:rPr lang="en-US" sz="2000" b="1" dirty="0" err="1">
                <a:solidFill>
                  <a:schemeClr val="bg1"/>
                </a:solidFill>
              </a:rPr>
              <a:t>huka</a:t>
            </a:r>
            <a:r>
              <a:rPr lang="en-US" sz="2000" b="1" dirty="0">
                <a:solidFill>
                  <a:schemeClr val="bg1"/>
                </a:solidFill>
              </a:rPr>
              <a:t>, he </a:t>
            </a:r>
            <a:r>
              <a:rPr lang="en-US" sz="2000" b="1" dirty="0" err="1">
                <a:solidFill>
                  <a:schemeClr val="bg1"/>
                </a:solidFill>
              </a:rPr>
              <a:t>hau</a:t>
            </a:r>
            <a:r>
              <a:rPr lang="en-US" sz="2000" b="1" dirty="0">
                <a:solidFill>
                  <a:schemeClr val="bg1"/>
                </a:solidFill>
              </a:rPr>
              <a:t> </a:t>
            </a:r>
            <a:r>
              <a:rPr lang="en-US" sz="2000" b="1" dirty="0" err="1">
                <a:solidFill>
                  <a:schemeClr val="bg1"/>
                </a:solidFill>
              </a:rPr>
              <a:t>hū</a:t>
            </a:r>
            <a:r>
              <a:rPr lang="en-US" sz="2000" b="1" dirty="0">
                <a:solidFill>
                  <a:schemeClr val="bg1"/>
                </a:solidFill>
              </a:rPr>
              <a:t>.</a:t>
            </a:r>
            <a:endParaRPr lang="en-NZ" sz="2000" b="1" dirty="0">
              <a:solidFill>
                <a:schemeClr val="bg1"/>
              </a:solidFill>
            </a:endParaRPr>
          </a:p>
          <a:p>
            <a:pPr marL="182563" indent="0">
              <a:buNone/>
            </a:pPr>
            <a:r>
              <a:rPr lang="en-US" sz="2000" b="1" dirty="0" err="1">
                <a:solidFill>
                  <a:schemeClr val="bg1"/>
                </a:solidFill>
              </a:rPr>
              <a:t>Tihei</a:t>
            </a:r>
            <a:r>
              <a:rPr lang="en-US" sz="2000" b="1" dirty="0">
                <a:solidFill>
                  <a:schemeClr val="bg1"/>
                </a:solidFill>
              </a:rPr>
              <a:t> </a:t>
            </a:r>
            <a:r>
              <a:rPr lang="en-US" sz="2000" b="1" dirty="0" err="1">
                <a:solidFill>
                  <a:schemeClr val="bg1"/>
                </a:solidFill>
              </a:rPr>
              <a:t>mauriora</a:t>
            </a:r>
            <a:r>
              <a:rPr lang="en-US" sz="2000" b="1" dirty="0">
                <a:solidFill>
                  <a:schemeClr val="bg1"/>
                </a:solidFill>
              </a:rPr>
              <a:t>!</a:t>
            </a:r>
            <a:r>
              <a:rPr lang="en-NZ" sz="2000" b="1" dirty="0">
                <a:solidFill>
                  <a:schemeClr val="bg1"/>
                </a:solidFill>
              </a:rPr>
              <a:t> </a:t>
            </a:r>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992682"/>
            <a:ext cx="4520680" cy="3892444"/>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2075" indent="0">
              <a:buNone/>
            </a:pPr>
            <a:endParaRPr lang="en-US" sz="2000" b="1" i="1" dirty="0">
              <a:solidFill>
                <a:schemeClr val="bg1"/>
              </a:solidFill>
            </a:endParaRPr>
          </a:p>
          <a:p>
            <a:pPr marL="92075" indent="0">
              <a:buNone/>
            </a:pPr>
            <a:r>
              <a:rPr lang="en-US" sz="2000" b="1" i="1" dirty="0">
                <a:solidFill>
                  <a:schemeClr val="bg1"/>
                </a:solidFill>
              </a:rPr>
              <a:t>Cease the winds from the west.</a:t>
            </a:r>
            <a:endParaRPr lang="en-NZ" sz="2000" b="1" dirty="0">
              <a:solidFill>
                <a:schemeClr val="bg1"/>
              </a:solidFill>
            </a:endParaRPr>
          </a:p>
          <a:p>
            <a:pPr marL="92075" indent="0">
              <a:buNone/>
            </a:pPr>
            <a:r>
              <a:rPr lang="en-US" sz="2000" b="1" i="1" dirty="0">
                <a:solidFill>
                  <a:schemeClr val="bg1"/>
                </a:solidFill>
              </a:rPr>
              <a:t>Cease the winds from the south.</a:t>
            </a:r>
            <a:endParaRPr lang="en-NZ" sz="2000" b="1" dirty="0">
              <a:solidFill>
                <a:schemeClr val="bg1"/>
              </a:solidFill>
            </a:endParaRPr>
          </a:p>
          <a:p>
            <a:pPr marL="92075" indent="0">
              <a:buNone/>
            </a:pPr>
            <a:r>
              <a:rPr lang="en-US" sz="2000" b="1" i="1" dirty="0">
                <a:solidFill>
                  <a:schemeClr val="bg1"/>
                </a:solidFill>
              </a:rPr>
              <a:t>Let the breeze blow over the land.</a:t>
            </a:r>
            <a:endParaRPr lang="en-NZ" sz="2000" b="1" dirty="0">
              <a:solidFill>
                <a:schemeClr val="bg1"/>
              </a:solidFill>
            </a:endParaRPr>
          </a:p>
          <a:p>
            <a:pPr marL="92075" indent="0">
              <a:buNone/>
            </a:pPr>
            <a:r>
              <a:rPr lang="en-US" sz="2000" b="1" i="1" dirty="0">
                <a:solidFill>
                  <a:schemeClr val="bg1"/>
                </a:solidFill>
              </a:rPr>
              <a:t>Let the breeze blow over the ocean.</a:t>
            </a:r>
            <a:endParaRPr lang="en-NZ" sz="2000" b="1" dirty="0">
              <a:solidFill>
                <a:schemeClr val="bg1"/>
              </a:solidFill>
            </a:endParaRPr>
          </a:p>
          <a:p>
            <a:pPr marL="92075" indent="0">
              <a:buNone/>
            </a:pPr>
            <a:r>
              <a:rPr lang="en-US" sz="2000" b="1" i="1" dirty="0">
                <a:solidFill>
                  <a:schemeClr val="bg1"/>
                </a:solidFill>
              </a:rPr>
              <a:t>Let the red-tipped dawn come with a sharpened air.</a:t>
            </a:r>
            <a:endParaRPr lang="en-NZ" sz="2000" b="1" dirty="0">
              <a:solidFill>
                <a:schemeClr val="bg1"/>
              </a:solidFill>
            </a:endParaRPr>
          </a:p>
          <a:p>
            <a:pPr marL="92075" indent="0">
              <a:buNone/>
            </a:pPr>
            <a:r>
              <a:rPr lang="en-US" sz="2000" b="1" i="1" dirty="0">
                <a:solidFill>
                  <a:schemeClr val="bg1"/>
                </a:solidFill>
              </a:rPr>
              <a:t>A touch of frost, a promise of glorious day.</a:t>
            </a:r>
            <a:endParaRPr lang="en-NZ" sz="2000" b="1" dirty="0">
              <a:solidFill>
                <a:schemeClr val="bg1"/>
              </a:solidFill>
            </a:endParaRPr>
          </a:p>
          <a:p>
            <a:pPr marL="0" indent="0">
              <a:buNone/>
            </a:pPr>
            <a:endParaRPr lang="en-NZ" sz="2000" dirty="0"/>
          </a:p>
        </p:txBody>
      </p:sp>
    </p:spTree>
    <p:extLst>
      <p:ext uri="{BB962C8B-B14F-4D97-AF65-F5344CB8AC3E}">
        <p14:creationId xmlns:p14="http://schemas.microsoft.com/office/powerpoint/2010/main" val="4085904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206375"/>
            <a:ext cx="8963025" cy="857250"/>
          </a:xfrm>
        </p:spPr>
        <p:txBody>
          <a:bodyPr/>
          <a:lstStyle/>
          <a:p>
            <a:r>
              <a:rPr lang="en-NZ" sz="3200" b="1" dirty="0"/>
              <a:t>Some questions …</a:t>
            </a:r>
          </a:p>
        </p:txBody>
      </p:sp>
      <p:sp>
        <p:nvSpPr>
          <p:cNvPr id="3" name="Content Placeholder 2"/>
          <p:cNvSpPr>
            <a:spLocks noGrp="1"/>
          </p:cNvSpPr>
          <p:nvPr>
            <p:ph idx="1"/>
          </p:nvPr>
        </p:nvSpPr>
        <p:spPr/>
        <p:txBody>
          <a:bodyPr/>
          <a:lstStyle/>
          <a:p>
            <a:pPr marL="539750" indent="-539750">
              <a:buBlip>
                <a:blip r:embed="rId2">
                  <a:extLst>
                    <a:ext uri="{837473B0-CC2E-450A-ABE3-18F120FF3D39}">
                      <a1611:picAttrSrcUrl xmlns:a1611="http://schemas.microsoft.com/office/drawing/2016/11/main" r:id="rId3"/>
                    </a:ext>
                  </a:extLst>
                </a:blip>
              </a:buBlip>
            </a:pPr>
            <a:r>
              <a:rPr lang="en-NZ" sz="2800" dirty="0">
                <a:hlinkClick r:id="rId4" action="ppaction://hlinksldjump"/>
              </a:rPr>
              <a:t>Why</a:t>
            </a:r>
            <a:r>
              <a:rPr lang="en-NZ" sz="2800" dirty="0"/>
              <a:t> do we evaluate?</a:t>
            </a:r>
          </a:p>
          <a:p>
            <a:pPr marL="539750" indent="-539750">
              <a:buBlip>
                <a:blip r:embed="rId2">
                  <a:extLst>
                    <a:ext uri="{837473B0-CC2E-450A-ABE3-18F120FF3D39}">
                      <a1611:picAttrSrcUrl xmlns:a1611="http://schemas.microsoft.com/office/drawing/2016/11/main" r:id="rId3"/>
                    </a:ext>
                  </a:extLst>
                </a:blip>
              </a:buBlip>
            </a:pPr>
            <a:r>
              <a:rPr lang="en-NZ" sz="2800" dirty="0">
                <a:hlinkClick r:id="rId5" action="ppaction://hlinksldjump"/>
              </a:rPr>
              <a:t>What</a:t>
            </a:r>
            <a:r>
              <a:rPr lang="en-NZ" sz="2800" dirty="0"/>
              <a:t> do we evaluate?</a:t>
            </a:r>
          </a:p>
          <a:p>
            <a:pPr marL="539750" indent="-539750">
              <a:buBlip>
                <a:blip r:embed="rId2">
                  <a:extLst>
                    <a:ext uri="{837473B0-CC2E-450A-ABE3-18F120FF3D39}">
                      <a1611:picAttrSrcUrl xmlns:a1611="http://schemas.microsoft.com/office/drawing/2016/11/main" r:id="rId3"/>
                    </a:ext>
                  </a:extLst>
                </a:blip>
              </a:buBlip>
            </a:pPr>
            <a:r>
              <a:rPr lang="en-NZ" sz="2800" dirty="0">
                <a:hlinkClick r:id="rId6" action="ppaction://hlinksldjump"/>
              </a:rPr>
              <a:t>Who </a:t>
            </a:r>
            <a:r>
              <a:rPr lang="en-NZ" sz="2800" dirty="0"/>
              <a:t>evaluates?</a:t>
            </a:r>
          </a:p>
          <a:p>
            <a:pPr marL="539750" indent="-539750">
              <a:buBlip>
                <a:blip r:embed="rId2">
                  <a:extLst>
                    <a:ext uri="{837473B0-CC2E-450A-ABE3-18F120FF3D39}">
                      <a1611:picAttrSrcUrl xmlns:a1611="http://schemas.microsoft.com/office/drawing/2016/11/main" r:id="rId3"/>
                    </a:ext>
                  </a:extLst>
                </a:blip>
              </a:buBlip>
            </a:pPr>
            <a:r>
              <a:rPr lang="en-NZ" sz="2800" dirty="0">
                <a:hlinkClick r:id="rId7" action="ppaction://hlinksldjump"/>
              </a:rPr>
              <a:t>How</a:t>
            </a:r>
            <a:r>
              <a:rPr lang="en-NZ" sz="2800" dirty="0"/>
              <a:t> do we evaluate?</a:t>
            </a:r>
          </a:p>
          <a:p>
            <a:pPr marL="539750" indent="-539750">
              <a:buBlip>
                <a:blip r:embed="rId2">
                  <a:extLst>
                    <a:ext uri="{837473B0-CC2E-450A-ABE3-18F120FF3D39}">
                      <a1611:picAttrSrcUrl xmlns:a1611="http://schemas.microsoft.com/office/drawing/2016/11/main" r:id="rId3"/>
                    </a:ext>
                  </a:extLst>
                </a:blip>
              </a:buBlip>
            </a:pPr>
            <a:r>
              <a:rPr lang="en-NZ" sz="2800" dirty="0">
                <a:hlinkClick r:id="rId8" action="ppaction://hlinksldjump"/>
              </a:rPr>
              <a:t>What </a:t>
            </a:r>
            <a:r>
              <a:rPr lang="en-NZ" sz="2800" dirty="0"/>
              <a:t>do we do after we evaluate?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6375"/>
            <a:ext cx="9077325" cy="857250"/>
          </a:xfrm>
        </p:spPr>
        <p:txBody>
          <a:bodyPr/>
          <a:lstStyle/>
          <a:p>
            <a:r>
              <a:rPr lang="en-NZ" sz="3200" b="1" dirty="0"/>
              <a:t>Why do we evaluate?</a:t>
            </a:r>
          </a:p>
        </p:txBody>
      </p:sp>
      <p:sp>
        <p:nvSpPr>
          <p:cNvPr id="3" name="Content Placeholder 2"/>
          <p:cNvSpPr>
            <a:spLocks noGrp="1"/>
          </p:cNvSpPr>
          <p:nvPr>
            <p:ph idx="1"/>
          </p:nvPr>
        </p:nvSpPr>
        <p:spPr>
          <a:xfrm>
            <a:off x="1208314" y="1200151"/>
            <a:ext cx="7511143" cy="2657484"/>
          </a:xfrm>
        </p:spPr>
        <p:txBody>
          <a:bodyPr/>
          <a:lstStyle/>
          <a:p>
            <a:pPr marL="0" indent="0">
              <a:buNone/>
            </a:pPr>
            <a:r>
              <a:rPr lang="en-NZ" sz="2800" dirty="0"/>
              <a:t>To </a:t>
            </a:r>
            <a:r>
              <a:rPr lang="en-NZ" sz="2800" dirty="0">
                <a:solidFill>
                  <a:srgbClr val="0070C0"/>
                </a:solidFill>
              </a:rPr>
              <a:t>identify</a:t>
            </a:r>
            <a:r>
              <a:rPr lang="en-NZ" sz="2800" dirty="0"/>
              <a:t> and </a:t>
            </a:r>
            <a:r>
              <a:rPr lang="en-NZ" sz="2800" dirty="0">
                <a:solidFill>
                  <a:srgbClr val="0070C0"/>
                </a:solidFill>
              </a:rPr>
              <a:t>build upon </a:t>
            </a:r>
            <a:r>
              <a:rPr lang="en-NZ" sz="2800" dirty="0"/>
              <a:t>existing strengths and good practice.</a:t>
            </a:r>
          </a:p>
          <a:p>
            <a:pPr marL="0" indent="0">
              <a:buNone/>
            </a:pPr>
            <a:endParaRPr lang="en-NZ" sz="2800" dirty="0"/>
          </a:p>
          <a:p>
            <a:pPr marL="0" indent="0">
              <a:buNone/>
            </a:pPr>
            <a:r>
              <a:rPr lang="en-NZ" sz="2800" dirty="0"/>
              <a:t>To </a:t>
            </a:r>
            <a:r>
              <a:rPr lang="en-NZ" sz="2800" dirty="0">
                <a:solidFill>
                  <a:srgbClr val="0070C0"/>
                </a:solidFill>
              </a:rPr>
              <a:t>identify</a:t>
            </a:r>
            <a:r>
              <a:rPr lang="en-NZ" sz="2800" dirty="0"/>
              <a:t> areas for </a:t>
            </a:r>
            <a:r>
              <a:rPr lang="en-NZ" sz="2800" dirty="0">
                <a:solidFill>
                  <a:srgbClr val="0070C0"/>
                </a:solidFill>
              </a:rPr>
              <a:t>improvement.</a:t>
            </a:r>
          </a:p>
        </p:txBody>
      </p:sp>
      <p:sp>
        <p:nvSpPr>
          <p:cNvPr id="5" name="5-Point Star 4">
            <a:hlinkClick r:id="rId2" action="ppaction://hlinksldjump"/>
          </p:cNvPr>
          <p:cNvSpPr/>
          <p:nvPr/>
        </p:nvSpPr>
        <p:spPr>
          <a:xfrm>
            <a:off x="7250925" y="4179105"/>
            <a:ext cx="482207" cy="428628"/>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06375"/>
            <a:ext cx="9020175" cy="857250"/>
          </a:xfrm>
        </p:spPr>
        <p:txBody>
          <a:bodyPr/>
          <a:lstStyle/>
          <a:p>
            <a:r>
              <a:rPr lang="en-NZ" sz="3200" b="1" dirty="0"/>
              <a:t>What do we evaluate?</a:t>
            </a:r>
          </a:p>
        </p:txBody>
      </p:sp>
      <p:sp>
        <p:nvSpPr>
          <p:cNvPr id="3" name="Content Placeholder 2"/>
          <p:cNvSpPr>
            <a:spLocks noGrp="1"/>
          </p:cNvSpPr>
          <p:nvPr>
            <p:ph idx="1"/>
          </p:nvPr>
        </p:nvSpPr>
        <p:spPr>
          <a:xfrm>
            <a:off x="495300" y="1200150"/>
            <a:ext cx="8191500" cy="3562349"/>
          </a:xfrm>
        </p:spPr>
        <p:txBody>
          <a:bodyPr>
            <a:noAutofit/>
          </a:bodyPr>
          <a:lstStyle/>
          <a:p>
            <a:pPr>
              <a:buNone/>
            </a:pPr>
            <a:r>
              <a:rPr lang="en-NZ" sz="2800" dirty="0"/>
              <a:t>… our teaching</a:t>
            </a:r>
          </a:p>
          <a:p>
            <a:pPr>
              <a:buNone/>
            </a:pPr>
            <a:r>
              <a:rPr lang="en-NZ" sz="2800" dirty="0"/>
              <a:t>… our curriculum</a:t>
            </a:r>
          </a:p>
          <a:p>
            <a:pPr>
              <a:buNone/>
            </a:pPr>
            <a:r>
              <a:rPr lang="en-NZ" sz="2800" dirty="0"/>
              <a:t>… our resources</a:t>
            </a:r>
          </a:p>
          <a:p>
            <a:pPr>
              <a:buNone/>
            </a:pPr>
            <a:r>
              <a:rPr lang="en-NZ" sz="2800" dirty="0"/>
              <a:t>… our students’ satisfaction</a:t>
            </a:r>
          </a:p>
          <a:p>
            <a:pPr>
              <a:buNone/>
            </a:pPr>
            <a:endParaRPr lang="en-NZ" sz="2800" dirty="0"/>
          </a:p>
          <a:p>
            <a:pPr>
              <a:buNone/>
            </a:pPr>
            <a:r>
              <a:rPr lang="en-NZ" sz="2800" dirty="0"/>
              <a:t>In essence: the </a:t>
            </a:r>
            <a:r>
              <a:rPr lang="en-NZ" sz="2800" b="1" dirty="0">
                <a:solidFill>
                  <a:srgbClr val="0070C0"/>
                </a:solidFill>
              </a:rPr>
              <a:t>quality</a:t>
            </a:r>
            <a:r>
              <a:rPr lang="en-NZ" sz="2800" dirty="0"/>
              <a:t> of the service </a:t>
            </a:r>
            <a:r>
              <a:rPr lang="en-NZ" sz="2800" b="1" dirty="0">
                <a:solidFill>
                  <a:srgbClr val="0070C0"/>
                </a:solidFill>
              </a:rPr>
              <a:t>we</a:t>
            </a:r>
            <a:r>
              <a:rPr lang="en-NZ" sz="2800" dirty="0"/>
              <a:t> provide</a:t>
            </a:r>
          </a:p>
        </p:txBody>
      </p:sp>
      <p:sp>
        <p:nvSpPr>
          <p:cNvPr id="4" name="5-Point Star 3">
            <a:hlinkClick r:id="rId2" action="ppaction://hlinksldjump"/>
          </p:cNvPr>
          <p:cNvSpPr/>
          <p:nvPr/>
        </p:nvSpPr>
        <p:spPr>
          <a:xfrm>
            <a:off x="7250925" y="4179105"/>
            <a:ext cx="482207" cy="428628"/>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206375"/>
            <a:ext cx="8953500" cy="857250"/>
          </a:xfrm>
        </p:spPr>
        <p:txBody>
          <a:bodyPr/>
          <a:lstStyle/>
          <a:p>
            <a:r>
              <a:rPr lang="en-NZ" sz="3200" b="1" dirty="0"/>
              <a:t>Who evaluates?</a:t>
            </a:r>
          </a:p>
        </p:txBody>
      </p:sp>
      <p:sp>
        <p:nvSpPr>
          <p:cNvPr id="3" name="Content Placeholder 2"/>
          <p:cNvSpPr>
            <a:spLocks noGrp="1"/>
          </p:cNvSpPr>
          <p:nvPr>
            <p:ph idx="1"/>
          </p:nvPr>
        </p:nvSpPr>
        <p:spPr/>
        <p:txBody>
          <a:bodyPr/>
          <a:lstStyle/>
          <a:p>
            <a:pPr>
              <a:buNone/>
            </a:pPr>
            <a:r>
              <a:rPr lang="en-NZ" sz="2800" dirty="0"/>
              <a:t>…. we initiate the process</a:t>
            </a:r>
          </a:p>
          <a:p>
            <a:pPr>
              <a:buNone/>
            </a:pPr>
            <a:endParaRPr lang="en-NZ" sz="2800" dirty="0"/>
          </a:p>
          <a:p>
            <a:pPr>
              <a:buNone/>
            </a:pPr>
            <a:r>
              <a:rPr lang="en-NZ" sz="2800" dirty="0"/>
              <a:t>BUT </a:t>
            </a:r>
          </a:p>
          <a:p>
            <a:pPr>
              <a:buNone/>
            </a:pPr>
            <a:endParaRPr lang="en-NZ" sz="2800" dirty="0"/>
          </a:p>
          <a:p>
            <a:pPr>
              <a:buNone/>
            </a:pPr>
            <a:r>
              <a:rPr lang="en-NZ" sz="2800" dirty="0"/>
              <a:t>…. the </a:t>
            </a:r>
            <a:r>
              <a:rPr lang="en-NZ" sz="2800" b="1" dirty="0">
                <a:solidFill>
                  <a:srgbClr val="0070C0"/>
                </a:solidFill>
              </a:rPr>
              <a:t>students</a:t>
            </a:r>
            <a:r>
              <a:rPr lang="en-NZ" sz="2800" dirty="0"/>
              <a:t> evaluate </a:t>
            </a:r>
            <a:r>
              <a:rPr lang="en-NZ" sz="2800" b="1" dirty="0">
                <a:solidFill>
                  <a:srgbClr val="0070C0"/>
                </a:solidFill>
              </a:rPr>
              <a:t>us</a:t>
            </a:r>
            <a:r>
              <a:rPr lang="en-NZ" sz="2800" dirty="0"/>
              <a:t>!</a:t>
            </a:r>
          </a:p>
        </p:txBody>
      </p:sp>
      <p:sp>
        <p:nvSpPr>
          <p:cNvPr id="4" name="5-Point Star 3">
            <a:hlinkClick r:id="rId2" action="ppaction://hlinksldjump"/>
          </p:cNvPr>
          <p:cNvSpPr/>
          <p:nvPr/>
        </p:nvSpPr>
        <p:spPr>
          <a:xfrm>
            <a:off x="7250925" y="4179105"/>
            <a:ext cx="482207" cy="428628"/>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9029700" cy="857250"/>
          </a:xfrm>
        </p:spPr>
        <p:txBody>
          <a:bodyPr/>
          <a:lstStyle/>
          <a:p>
            <a:r>
              <a:rPr lang="en-NZ" sz="3200" dirty="0"/>
              <a:t>How do we evaluate?</a:t>
            </a:r>
          </a:p>
        </p:txBody>
      </p:sp>
      <p:sp>
        <p:nvSpPr>
          <p:cNvPr id="3" name="Content Placeholder 2"/>
          <p:cNvSpPr>
            <a:spLocks noGrp="1"/>
          </p:cNvSpPr>
          <p:nvPr>
            <p:ph idx="1"/>
          </p:nvPr>
        </p:nvSpPr>
        <p:spPr>
          <a:xfrm>
            <a:off x="1210030" y="784508"/>
            <a:ext cx="6523102" cy="3609974"/>
          </a:xfrm>
        </p:spPr>
        <p:txBody>
          <a:bodyPr/>
          <a:lstStyle/>
          <a:p>
            <a:pPr marL="539750" indent="-539750">
              <a:buBlip>
                <a:blip r:embed="rId3">
                  <a:extLst>
                    <a:ext uri="{837473B0-CC2E-450A-ABE3-18F120FF3D39}">
                      <a1611:picAttrSrcUrl xmlns:a1611="http://schemas.microsoft.com/office/drawing/2016/11/main" r:id="rId4"/>
                    </a:ext>
                  </a:extLst>
                </a:blip>
              </a:buBlip>
            </a:pPr>
            <a:r>
              <a:rPr lang="en-NZ" sz="2800" dirty="0"/>
              <a:t>Student fora</a:t>
            </a:r>
          </a:p>
          <a:p>
            <a:pPr marL="539750" indent="-539750">
              <a:buBlip>
                <a:blip r:embed="rId3">
                  <a:extLst>
                    <a:ext uri="{837473B0-CC2E-450A-ABE3-18F120FF3D39}">
                      <a1611:picAttrSrcUrl xmlns:a1611="http://schemas.microsoft.com/office/drawing/2016/11/main" r:id="rId4"/>
                    </a:ext>
                  </a:extLst>
                </a:blip>
              </a:buBlip>
            </a:pPr>
            <a:r>
              <a:rPr lang="en-NZ" sz="2800" dirty="0"/>
              <a:t>Focus groups</a:t>
            </a:r>
          </a:p>
          <a:p>
            <a:pPr marL="539750" indent="-539750">
              <a:buBlip>
                <a:blip r:embed="rId3">
                  <a:extLst>
                    <a:ext uri="{837473B0-CC2E-450A-ABE3-18F120FF3D39}">
                      <a1611:picAttrSrcUrl xmlns:a1611="http://schemas.microsoft.com/office/drawing/2016/11/main" r:id="rId4"/>
                    </a:ext>
                  </a:extLst>
                </a:blip>
              </a:buBlip>
            </a:pPr>
            <a:r>
              <a:rPr lang="en-NZ" sz="2800" dirty="0"/>
              <a:t>Verbally (feedback)</a:t>
            </a:r>
          </a:p>
          <a:p>
            <a:pPr marL="539750" indent="-539750">
              <a:buBlip>
                <a:blip r:embed="rId3">
                  <a:extLst>
                    <a:ext uri="{837473B0-CC2E-450A-ABE3-18F120FF3D39}">
                      <a1611:picAttrSrcUrl xmlns:a1611="http://schemas.microsoft.com/office/drawing/2016/11/main" r:id="rId4"/>
                    </a:ext>
                  </a:extLst>
                </a:blip>
              </a:buBlip>
            </a:pPr>
            <a:r>
              <a:rPr lang="en-NZ" sz="2800" dirty="0"/>
              <a:t>Questionnaires</a:t>
            </a:r>
          </a:p>
          <a:p>
            <a:pPr marL="539750" indent="-539750">
              <a:buBlip>
                <a:blip r:embed="rId3">
                  <a:extLst>
                    <a:ext uri="{837473B0-CC2E-450A-ABE3-18F120FF3D39}">
                      <a1611:picAttrSrcUrl xmlns:a1611="http://schemas.microsoft.com/office/drawing/2016/11/main" r:id="rId4"/>
                    </a:ext>
                  </a:extLst>
                </a:blip>
              </a:buBlip>
            </a:pPr>
            <a:r>
              <a:rPr lang="en-NZ" sz="2800" dirty="0"/>
              <a:t>Surveys</a:t>
            </a:r>
          </a:p>
          <a:p>
            <a:pPr marL="539750" indent="-539750">
              <a:buBlip>
                <a:blip r:embed="rId3">
                  <a:extLst>
                    <a:ext uri="{837473B0-CC2E-450A-ABE3-18F120FF3D39}">
                      <a1611:picAttrSrcUrl xmlns:a1611="http://schemas.microsoft.com/office/drawing/2016/11/main" r:id="rId4"/>
                    </a:ext>
                  </a:extLst>
                </a:blip>
              </a:buBlip>
            </a:pPr>
            <a:r>
              <a:rPr lang="en-NZ" sz="2800" dirty="0"/>
              <a:t>Graduate destinations, etc</a:t>
            </a:r>
          </a:p>
          <a:p>
            <a:endParaRPr lang="en-NZ" dirty="0"/>
          </a:p>
        </p:txBody>
      </p:sp>
      <p:sp>
        <p:nvSpPr>
          <p:cNvPr id="4" name="5-Point Star 3">
            <a:hlinkClick r:id="rId5" action="ppaction://hlinksldjump"/>
          </p:cNvPr>
          <p:cNvSpPr/>
          <p:nvPr/>
        </p:nvSpPr>
        <p:spPr>
          <a:xfrm>
            <a:off x="7250925" y="4179105"/>
            <a:ext cx="482207" cy="428628"/>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9029700" cy="857250"/>
          </a:xfrm>
        </p:spPr>
        <p:txBody>
          <a:bodyPr>
            <a:normAutofit/>
          </a:bodyPr>
          <a:lstStyle/>
          <a:p>
            <a:r>
              <a:rPr lang="en-NZ" sz="2800" b="1" dirty="0"/>
              <a:t>What do we do with the evaluations?</a:t>
            </a:r>
          </a:p>
        </p:txBody>
      </p:sp>
      <p:sp>
        <p:nvSpPr>
          <p:cNvPr id="3" name="Content Placeholder 2"/>
          <p:cNvSpPr>
            <a:spLocks noGrp="1"/>
          </p:cNvSpPr>
          <p:nvPr>
            <p:ph idx="1"/>
          </p:nvPr>
        </p:nvSpPr>
        <p:spPr>
          <a:xfrm>
            <a:off x="1485900" y="1200151"/>
            <a:ext cx="6172200" cy="2600324"/>
          </a:xfrm>
        </p:spPr>
        <p:txBody>
          <a:bodyPr>
            <a:noAutofit/>
          </a:bodyPr>
          <a:lstStyle/>
          <a:p>
            <a:pPr marL="539750" indent="-539750">
              <a:buBlip>
                <a:blip r:embed="rId2">
                  <a:extLst>
                    <a:ext uri="{837473B0-CC2E-450A-ABE3-18F120FF3D39}">
                      <a1611:picAttrSrcUrl xmlns:a1611="http://schemas.microsoft.com/office/drawing/2016/11/main" r:id="rId3"/>
                    </a:ext>
                  </a:extLst>
                </a:blip>
              </a:buBlip>
            </a:pPr>
            <a:r>
              <a:rPr lang="en-NZ" sz="2800" dirty="0"/>
              <a:t>We </a:t>
            </a:r>
            <a:r>
              <a:rPr lang="en-NZ" sz="2800" dirty="0">
                <a:solidFill>
                  <a:srgbClr val="0070C0"/>
                </a:solidFill>
              </a:rPr>
              <a:t>gather</a:t>
            </a:r>
          </a:p>
          <a:p>
            <a:pPr marL="539750" indent="-539750">
              <a:buBlip>
                <a:blip r:embed="rId2">
                  <a:extLst>
                    <a:ext uri="{837473B0-CC2E-450A-ABE3-18F120FF3D39}">
                      <a1611:picAttrSrcUrl xmlns:a1611="http://schemas.microsoft.com/office/drawing/2016/11/main" r:id="rId3"/>
                    </a:ext>
                  </a:extLst>
                </a:blip>
              </a:buBlip>
            </a:pPr>
            <a:r>
              <a:rPr lang="en-NZ" sz="2800" dirty="0"/>
              <a:t>We </a:t>
            </a:r>
            <a:r>
              <a:rPr lang="en-NZ" sz="2800" dirty="0">
                <a:solidFill>
                  <a:srgbClr val="0070C0"/>
                </a:solidFill>
              </a:rPr>
              <a:t>analyse</a:t>
            </a:r>
          </a:p>
          <a:p>
            <a:pPr marL="539750" indent="-539750">
              <a:buBlip>
                <a:blip r:embed="rId2">
                  <a:extLst>
                    <a:ext uri="{837473B0-CC2E-450A-ABE3-18F120FF3D39}">
                      <a1611:picAttrSrcUrl xmlns:a1611="http://schemas.microsoft.com/office/drawing/2016/11/main" r:id="rId3"/>
                    </a:ext>
                  </a:extLst>
                </a:blip>
              </a:buBlip>
            </a:pPr>
            <a:r>
              <a:rPr lang="en-NZ" sz="2800" dirty="0"/>
              <a:t>We </a:t>
            </a:r>
            <a:r>
              <a:rPr lang="en-NZ" sz="2800" dirty="0">
                <a:solidFill>
                  <a:srgbClr val="0070C0"/>
                </a:solidFill>
              </a:rPr>
              <a:t>act</a:t>
            </a:r>
          </a:p>
          <a:p>
            <a:pPr marL="539750" indent="-539750">
              <a:buBlip>
                <a:blip r:embed="rId2">
                  <a:extLst>
                    <a:ext uri="{837473B0-CC2E-450A-ABE3-18F120FF3D39}">
                      <a1611:picAttrSrcUrl xmlns:a1611="http://schemas.microsoft.com/office/drawing/2016/11/main" r:id="rId3"/>
                    </a:ext>
                  </a:extLst>
                </a:blip>
              </a:buBlip>
            </a:pPr>
            <a:r>
              <a:rPr lang="en-NZ" sz="2800" dirty="0"/>
              <a:t>We </a:t>
            </a:r>
            <a:r>
              <a:rPr lang="en-NZ" sz="2800" dirty="0">
                <a:solidFill>
                  <a:srgbClr val="0070C0"/>
                </a:solidFill>
              </a:rPr>
              <a:t>feedback</a:t>
            </a:r>
          </a:p>
          <a:p>
            <a:pPr marL="539750" indent="-539750">
              <a:buBlip>
                <a:blip r:embed="rId2">
                  <a:extLst>
                    <a:ext uri="{837473B0-CC2E-450A-ABE3-18F120FF3D39}">
                      <a1611:picAttrSrcUrl xmlns:a1611="http://schemas.microsoft.com/office/drawing/2016/11/main" r:id="rId3"/>
                    </a:ext>
                  </a:extLst>
                </a:blip>
              </a:buBlip>
            </a:pPr>
            <a:r>
              <a:rPr lang="en-NZ" sz="2800" dirty="0"/>
              <a:t>We </a:t>
            </a:r>
            <a:r>
              <a:rPr lang="en-NZ" sz="2800" b="1" dirty="0">
                <a:solidFill>
                  <a:srgbClr val="0070C0"/>
                </a:solidFill>
              </a:rPr>
              <a:t>continuously</a:t>
            </a:r>
            <a:r>
              <a:rPr lang="en-NZ" sz="2800" dirty="0"/>
              <a:t> </a:t>
            </a:r>
            <a:r>
              <a:rPr lang="en-NZ" sz="2800" b="1" dirty="0">
                <a:solidFill>
                  <a:srgbClr val="0070C0"/>
                </a:solidFill>
              </a:rPr>
              <a:t>improve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341-1E40-4439-BFD7-C3714ECA91DE}"/>
              </a:ext>
            </a:extLst>
          </p:cNvPr>
          <p:cNvSpPr>
            <a:spLocks noGrp="1"/>
          </p:cNvSpPr>
          <p:nvPr>
            <p:ph type="title"/>
          </p:nvPr>
        </p:nvSpPr>
        <p:spPr>
          <a:xfrm>
            <a:off x="0" y="169631"/>
            <a:ext cx="8993875" cy="697836"/>
          </a:xfrm>
        </p:spPr>
        <p:txBody>
          <a:bodyPr vert="horz" lIns="91440" tIns="45720" rIns="91440" bIns="45720" rtlCol="0" anchor="b">
            <a:normAutofit/>
          </a:bodyPr>
          <a:lstStyle/>
          <a:p>
            <a:pPr defTabSz="914400" eaLnBrk="1" hangingPunct="1">
              <a:lnSpc>
                <a:spcPct val="90000"/>
              </a:lnSpc>
            </a:pPr>
            <a:r>
              <a:rPr lang="en-US" sz="4100" dirty="0">
                <a:solidFill>
                  <a:srgbClr val="FF0000"/>
                </a:solidFill>
                <a:ea typeface="+mj-ea"/>
                <a:cs typeface="+mj-cs"/>
              </a:rPr>
              <a:t>Review of Learning</a:t>
            </a:r>
          </a:p>
        </p:txBody>
      </p:sp>
      <p:pic>
        <p:nvPicPr>
          <p:cNvPr id="4" name="Content Placeholder 3" descr="A picture containing stationary&#10;&#10;Description generated with high confidence">
            <a:extLst>
              <a:ext uri="{FF2B5EF4-FFF2-40B4-BE49-F238E27FC236}">
                <a16:creationId xmlns:a16="http://schemas.microsoft.com/office/drawing/2014/main" id="{AB2E4216-26C7-46EE-8A4F-0FD2DD63666D}"/>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26519" r="68296" b="13530"/>
          <a:stretch/>
        </p:blipFill>
        <p:spPr>
          <a:xfrm>
            <a:off x="238685" y="1055250"/>
            <a:ext cx="3810309" cy="2998228"/>
          </a:xfrm>
          <a:prstGeom prst="rect">
            <a:avLst/>
          </a:prstGeom>
        </p:spPr>
      </p:pic>
      <p:pic>
        <p:nvPicPr>
          <p:cNvPr id="5" name="Picture 4" descr="A picture containing stationary&#10;&#10;Description generated with high confidence">
            <a:extLst>
              <a:ext uri="{FF2B5EF4-FFF2-40B4-BE49-F238E27FC236}">
                <a16:creationId xmlns:a16="http://schemas.microsoft.com/office/drawing/2014/main" id="{E1C927C4-78BF-4FC5-B475-BBB9510B903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5486" t="30556" b="11245"/>
          <a:stretch/>
        </p:blipFill>
        <p:spPr>
          <a:xfrm>
            <a:off x="5294866" y="1055250"/>
            <a:ext cx="3424010" cy="2998228"/>
          </a:xfrm>
          <a:prstGeom prst="rect">
            <a:avLst/>
          </a:prstGeom>
        </p:spPr>
      </p:pic>
      <p:sp>
        <p:nvSpPr>
          <p:cNvPr id="6" name="Rectangle 5">
            <a:extLst>
              <a:ext uri="{FF2B5EF4-FFF2-40B4-BE49-F238E27FC236}">
                <a16:creationId xmlns:a16="http://schemas.microsoft.com/office/drawing/2014/main" id="{0719DCF5-EB31-49A2-B285-49B7A0727DA5}"/>
              </a:ext>
            </a:extLst>
          </p:cNvPr>
          <p:cNvSpPr/>
          <p:nvPr/>
        </p:nvSpPr>
        <p:spPr>
          <a:xfrm>
            <a:off x="758888" y="1430817"/>
            <a:ext cx="2769901" cy="1631216"/>
          </a:xfrm>
          <a:prstGeom prst="rect">
            <a:avLst/>
          </a:prstGeom>
        </p:spPr>
        <p:txBody>
          <a:bodyPr wrap="square">
            <a:spAutoFit/>
          </a:bodyPr>
          <a:lstStyle/>
          <a:p>
            <a:r>
              <a:rPr lang="en-NZ" sz="2000" b="1" dirty="0"/>
              <a:t>In one sentence explain the difference between evaluation and assessment …..</a:t>
            </a:r>
          </a:p>
        </p:txBody>
      </p:sp>
      <p:sp>
        <p:nvSpPr>
          <p:cNvPr id="7" name="Rectangle 6">
            <a:extLst>
              <a:ext uri="{FF2B5EF4-FFF2-40B4-BE49-F238E27FC236}">
                <a16:creationId xmlns:a16="http://schemas.microsoft.com/office/drawing/2014/main" id="{510B32DC-180E-40D9-963F-C5C2D0C203DD}"/>
              </a:ext>
            </a:extLst>
          </p:cNvPr>
          <p:cNvSpPr/>
          <p:nvPr/>
        </p:nvSpPr>
        <p:spPr>
          <a:xfrm>
            <a:off x="5648775" y="1307482"/>
            <a:ext cx="2477029" cy="1938992"/>
          </a:xfrm>
          <a:prstGeom prst="rect">
            <a:avLst/>
          </a:prstGeom>
        </p:spPr>
        <p:txBody>
          <a:bodyPr wrap="square">
            <a:spAutoFit/>
          </a:bodyPr>
          <a:lstStyle/>
          <a:p>
            <a:r>
              <a:rPr lang="en-NZ" sz="2000" b="1" dirty="0"/>
              <a:t>In one sentence give one reason why you will evaluate your module/programme of study ….</a:t>
            </a:r>
          </a:p>
        </p:txBody>
      </p:sp>
      <p:sp>
        <p:nvSpPr>
          <p:cNvPr id="3" name="Rectangle 2">
            <a:extLst>
              <a:ext uri="{FF2B5EF4-FFF2-40B4-BE49-F238E27FC236}">
                <a16:creationId xmlns:a16="http://schemas.microsoft.com/office/drawing/2014/main" id="{3936BB09-C9B8-4FDB-8CE4-AEC4ACCF7F9D}"/>
              </a:ext>
            </a:extLst>
          </p:cNvPr>
          <p:cNvSpPr/>
          <p:nvPr/>
        </p:nvSpPr>
        <p:spPr>
          <a:xfrm>
            <a:off x="238684" y="4083785"/>
            <a:ext cx="6748969" cy="1015663"/>
          </a:xfrm>
          <a:prstGeom prst="rect">
            <a:avLst/>
          </a:prstGeom>
          <a:ln>
            <a:solidFill>
              <a:srgbClr val="FF0000"/>
            </a:solidFill>
          </a:ln>
        </p:spPr>
        <p:txBody>
          <a:bodyPr wrap="square">
            <a:spAutoFit/>
          </a:bodyPr>
          <a:lstStyle/>
          <a:p>
            <a:pPr marL="539750" indent="-539750">
              <a:buBlip>
                <a:blip r:embed="rId5">
                  <a:extLst>
                    <a:ext uri="{837473B0-CC2E-450A-ABE3-18F120FF3D39}">
                      <a1611:picAttrSrcUrl xmlns:a1611="http://schemas.microsoft.com/office/drawing/2016/11/main" r:id="rId6"/>
                    </a:ext>
                  </a:extLst>
                </a:blip>
              </a:buBlip>
            </a:pPr>
            <a:r>
              <a:rPr lang="en-NZ" sz="2000" dirty="0"/>
              <a:t>Decide upon the one form of evaluation that will be useful in your context, and bring with you next session.</a:t>
            </a:r>
          </a:p>
        </p:txBody>
      </p:sp>
    </p:spTree>
    <p:extLst>
      <p:ext uri="{BB962C8B-B14F-4D97-AF65-F5344CB8AC3E}">
        <p14:creationId xmlns:p14="http://schemas.microsoft.com/office/powerpoint/2010/main" val="2098153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a:t>Karakia </a:t>
            </a:r>
            <a:r>
              <a:rPr lang="en-US" sz="3200" dirty="0" err="1"/>
              <a:t>Whakamutanga</a:t>
            </a:r>
            <a:endParaRPr lang="en-US" sz="3200" dirty="0"/>
          </a:p>
        </p:txBody>
      </p:sp>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355173" y="821094"/>
            <a:ext cx="3890866" cy="411603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err="1">
                <a:solidFill>
                  <a:schemeClr val="bg1"/>
                </a:solidFill>
              </a:rPr>
              <a:t>Unuhia</a:t>
            </a:r>
            <a:r>
              <a:rPr lang="en-GB" sz="2400" b="1" dirty="0">
                <a:solidFill>
                  <a:schemeClr val="bg1"/>
                </a:solidFill>
              </a:rPr>
              <a:t>, </a:t>
            </a:r>
            <a:r>
              <a:rPr lang="en-GB" sz="2400" b="1" dirty="0" err="1">
                <a:solidFill>
                  <a:schemeClr val="bg1"/>
                </a:solidFill>
              </a:rPr>
              <a:t>unuhia</a:t>
            </a:r>
            <a:endParaRPr lang="en-NZ" sz="2400" b="1" dirty="0">
              <a:solidFill>
                <a:schemeClr val="bg1"/>
              </a:solidFill>
            </a:endParaRPr>
          </a:p>
          <a:p>
            <a:pPr marL="0" indent="0">
              <a:buNone/>
            </a:pPr>
            <a:r>
              <a:rPr lang="en-GB" sz="2400" b="1" dirty="0" err="1">
                <a:solidFill>
                  <a:schemeClr val="bg1"/>
                </a:solidFill>
              </a:rPr>
              <a:t>Unuhia</a:t>
            </a:r>
            <a:r>
              <a:rPr lang="en-GB" sz="2400" b="1" dirty="0">
                <a:solidFill>
                  <a:schemeClr val="bg1"/>
                </a:solidFill>
              </a:rPr>
              <a:t> </a:t>
            </a:r>
            <a:r>
              <a:rPr lang="en-GB" sz="2400" b="1" dirty="0" err="1">
                <a:solidFill>
                  <a:schemeClr val="bg1"/>
                </a:solidFill>
              </a:rPr>
              <a:t>ki</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uru</a:t>
            </a:r>
            <a:r>
              <a:rPr lang="en-GB" sz="2400" b="1" dirty="0">
                <a:solidFill>
                  <a:schemeClr val="bg1"/>
                </a:solidFill>
              </a:rPr>
              <a:t> </a:t>
            </a:r>
            <a:r>
              <a:rPr lang="en-GB" sz="2400" b="1" dirty="0" err="1">
                <a:solidFill>
                  <a:schemeClr val="bg1"/>
                </a:solidFill>
              </a:rPr>
              <a:t>tapu</a:t>
            </a:r>
            <a:r>
              <a:rPr lang="en-GB" sz="2400" b="1" dirty="0">
                <a:solidFill>
                  <a:schemeClr val="bg1"/>
                </a:solidFill>
              </a:rPr>
              <a:t> </a:t>
            </a:r>
            <a:r>
              <a:rPr lang="en-GB" sz="2400" b="1" dirty="0" err="1">
                <a:solidFill>
                  <a:schemeClr val="bg1"/>
                </a:solidFill>
              </a:rPr>
              <a:t>nui</a:t>
            </a:r>
            <a:endParaRPr lang="en-NZ" sz="2400" b="1" dirty="0">
              <a:solidFill>
                <a:schemeClr val="bg1"/>
              </a:solidFill>
            </a:endParaRPr>
          </a:p>
          <a:p>
            <a:pPr marL="0" indent="0">
              <a:buNone/>
            </a:pPr>
            <a:r>
              <a:rPr lang="en-GB" sz="2400" b="1" dirty="0">
                <a:solidFill>
                  <a:schemeClr val="bg1"/>
                </a:solidFill>
              </a:rPr>
              <a:t>Kia </a:t>
            </a:r>
            <a:r>
              <a:rPr lang="en-GB" sz="2400" b="1" dirty="0" err="1">
                <a:solidFill>
                  <a:schemeClr val="bg1"/>
                </a:solidFill>
              </a:rPr>
              <a:t>wātea</a:t>
            </a:r>
            <a:r>
              <a:rPr lang="en-GB" sz="2400" b="1" dirty="0">
                <a:solidFill>
                  <a:schemeClr val="bg1"/>
                </a:solidFill>
              </a:rPr>
              <a:t>, </a:t>
            </a:r>
            <a:r>
              <a:rPr lang="en-GB" sz="2400" b="1" dirty="0" err="1">
                <a:solidFill>
                  <a:schemeClr val="bg1"/>
                </a:solidFill>
              </a:rPr>
              <a:t>kia</a:t>
            </a:r>
            <a:r>
              <a:rPr lang="en-GB" sz="2400" b="1" dirty="0">
                <a:solidFill>
                  <a:schemeClr val="bg1"/>
                </a:solidFill>
              </a:rPr>
              <a:t> </a:t>
            </a:r>
            <a:r>
              <a:rPr lang="en-GB" sz="2400" b="1" dirty="0" err="1">
                <a:solidFill>
                  <a:schemeClr val="bg1"/>
                </a:solidFill>
              </a:rPr>
              <a:t>māmā</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ngākau</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tinana</a:t>
            </a:r>
            <a:endParaRPr lang="en-NZ" sz="2400" b="1" dirty="0">
              <a:solidFill>
                <a:schemeClr val="bg1"/>
              </a:solidFill>
            </a:endParaRPr>
          </a:p>
          <a:p>
            <a:pPr marL="0" indent="0">
              <a:buNone/>
            </a:pPr>
            <a:r>
              <a:rPr lang="en-GB" sz="2400" b="1" dirty="0" err="1">
                <a:solidFill>
                  <a:schemeClr val="bg1"/>
                </a:solidFill>
              </a:rPr>
              <a:t>Te</a:t>
            </a:r>
            <a:r>
              <a:rPr lang="en-GB" sz="2400" b="1" dirty="0">
                <a:solidFill>
                  <a:schemeClr val="bg1"/>
                </a:solidFill>
              </a:rPr>
              <a:t> </a:t>
            </a:r>
            <a:r>
              <a:rPr lang="en-GB" sz="2400" b="1" dirty="0" err="1">
                <a:solidFill>
                  <a:schemeClr val="bg1"/>
                </a:solidFill>
              </a:rPr>
              <a:t>wairua</a:t>
            </a:r>
            <a:r>
              <a:rPr lang="en-GB" sz="2400" b="1" dirty="0">
                <a:solidFill>
                  <a:schemeClr val="bg1"/>
                </a:solidFill>
              </a:rPr>
              <a:t> </a:t>
            </a:r>
            <a:r>
              <a:rPr lang="en-GB" sz="2400" b="1" dirty="0" err="1">
                <a:solidFill>
                  <a:schemeClr val="bg1"/>
                </a:solidFill>
              </a:rPr>
              <a:t>i</a:t>
            </a:r>
            <a:r>
              <a:rPr lang="en-GB" sz="2400" b="1" dirty="0">
                <a:solidFill>
                  <a:schemeClr val="bg1"/>
                </a:solidFill>
              </a:rPr>
              <a:t> </a:t>
            </a:r>
            <a:r>
              <a:rPr lang="en-GB" sz="2400" b="1" dirty="0" err="1">
                <a:solidFill>
                  <a:schemeClr val="bg1"/>
                </a:solidFill>
              </a:rPr>
              <a:t>te</a:t>
            </a:r>
            <a:r>
              <a:rPr lang="en-GB" sz="2400" b="1" dirty="0">
                <a:solidFill>
                  <a:schemeClr val="bg1"/>
                </a:solidFill>
              </a:rPr>
              <a:t> </a:t>
            </a:r>
            <a:r>
              <a:rPr lang="en-GB" sz="2400" b="1" dirty="0" err="1">
                <a:solidFill>
                  <a:schemeClr val="bg1"/>
                </a:solidFill>
              </a:rPr>
              <a:t>ara</a:t>
            </a:r>
            <a:r>
              <a:rPr lang="en-GB" sz="2400" b="1" dirty="0">
                <a:solidFill>
                  <a:schemeClr val="bg1"/>
                </a:solidFill>
              </a:rPr>
              <a:t> </a:t>
            </a:r>
            <a:r>
              <a:rPr lang="en-GB" sz="2400" b="1" dirty="0" err="1">
                <a:solidFill>
                  <a:schemeClr val="bg1"/>
                </a:solidFill>
              </a:rPr>
              <a:t>takatā</a:t>
            </a:r>
            <a:endParaRPr lang="en-NZ" sz="2400" b="1" dirty="0">
              <a:solidFill>
                <a:schemeClr val="bg1"/>
              </a:solidFill>
            </a:endParaRPr>
          </a:p>
          <a:p>
            <a:pPr marL="0" indent="0">
              <a:buNone/>
            </a:pPr>
            <a:r>
              <a:rPr lang="en-GB" sz="2400" b="1" dirty="0" err="1">
                <a:solidFill>
                  <a:schemeClr val="bg1"/>
                </a:solidFill>
              </a:rPr>
              <a:t>Koia</a:t>
            </a:r>
            <a:r>
              <a:rPr lang="en-GB" sz="2400" b="1" dirty="0">
                <a:solidFill>
                  <a:schemeClr val="bg1"/>
                </a:solidFill>
              </a:rPr>
              <a:t> </a:t>
            </a:r>
            <a:r>
              <a:rPr lang="en-GB" sz="2400" b="1" dirty="0" err="1">
                <a:solidFill>
                  <a:schemeClr val="bg1"/>
                </a:solidFill>
              </a:rPr>
              <a:t>rā</a:t>
            </a:r>
            <a:r>
              <a:rPr lang="en-GB" sz="2400" b="1" dirty="0">
                <a:solidFill>
                  <a:schemeClr val="bg1"/>
                </a:solidFill>
              </a:rPr>
              <a:t> e </a:t>
            </a:r>
            <a:r>
              <a:rPr lang="en-GB" sz="2400" b="1" dirty="0" err="1">
                <a:solidFill>
                  <a:schemeClr val="bg1"/>
                </a:solidFill>
              </a:rPr>
              <a:t>Rongo</a:t>
            </a:r>
            <a:r>
              <a:rPr lang="en-GB" sz="2400" b="1" dirty="0">
                <a:solidFill>
                  <a:schemeClr val="bg1"/>
                </a:solidFill>
              </a:rPr>
              <a:t>, </a:t>
            </a:r>
            <a:r>
              <a:rPr lang="en-GB" sz="2400" b="1" dirty="0" err="1">
                <a:solidFill>
                  <a:schemeClr val="bg1"/>
                </a:solidFill>
              </a:rPr>
              <a:t>whakairia</a:t>
            </a:r>
            <a:r>
              <a:rPr lang="en-GB" sz="2400" b="1" dirty="0">
                <a:solidFill>
                  <a:schemeClr val="bg1"/>
                </a:solidFill>
              </a:rPr>
              <a:t> </a:t>
            </a:r>
            <a:r>
              <a:rPr lang="en-GB" sz="2400" b="1" dirty="0" err="1">
                <a:solidFill>
                  <a:schemeClr val="bg1"/>
                </a:solidFill>
              </a:rPr>
              <a:t>ake</a:t>
            </a:r>
            <a:r>
              <a:rPr lang="en-GB" sz="2400" b="1" dirty="0">
                <a:solidFill>
                  <a:schemeClr val="bg1"/>
                </a:solidFill>
              </a:rPr>
              <a:t> </a:t>
            </a:r>
            <a:r>
              <a:rPr lang="en-GB" sz="2400" b="1" dirty="0" err="1">
                <a:solidFill>
                  <a:schemeClr val="bg1"/>
                </a:solidFill>
              </a:rPr>
              <a:t>ki</a:t>
            </a:r>
            <a:r>
              <a:rPr lang="en-GB" sz="2400" b="1" dirty="0">
                <a:solidFill>
                  <a:schemeClr val="bg1"/>
                </a:solidFill>
              </a:rPr>
              <a:t> </a:t>
            </a:r>
            <a:r>
              <a:rPr lang="en-GB" sz="2400" b="1" dirty="0" err="1">
                <a:solidFill>
                  <a:schemeClr val="bg1"/>
                </a:solidFill>
              </a:rPr>
              <a:t>runga</a:t>
            </a:r>
            <a:endParaRPr lang="en-NZ" sz="2400" b="1" dirty="0">
              <a:solidFill>
                <a:schemeClr val="bg1"/>
              </a:solidFill>
            </a:endParaRPr>
          </a:p>
          <a:p>
            <a:pPr marL="0" indent="0">
              <a:buNone/>
            </a:pPr>
            <a:r>
              <a:rPr lang="en-GB" sz="2400" b="1" dirty="0">
                <a:solidFill>
                  <a:schemeClr val="bg1"/>
                </a:solidFill>
              </a:rPr>
              <a:t>Kia </a:t>
            </a:r>
            <a:r>
              <a:rPr lang="en-GB" sz="2400" b="1" dirty="0" err="1">
                <a:solidFill>
                  <a:schemeClr val="bg1"/>
                </a:solidFill>
              </a:rPr>
              <a:t>tina</a:t>
            </a:r>
            <a:r>
              <a:rPr lang="en-GB" sz="2400" b="1" dirty="0">
                <a:solidFill>
                  <a:schemeClr val="bg1"/>
                </a:solidFill>
              </a:rPr>
              <a:t>! TINA! Hui e! TĀIKI E!</a:t>
            </a:r>
            <a:endParaRPr lang="en-NZ" sz="2400" b="1" dirty="0">
              <a:solidFill>
                <a:schemeClr val="bg1"/>
              </a:solidFill>
            </a:endParaRPr>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1" y="821094"/>
            <a:ext cx="4329403" cy="4116031"/>
          </a:xfrm>
          <a:prstGeom prst="rect">
            <a:avLst/>
          </a:prstGeom>
          <a:solidFill>
            <a:schemeClr val="accent3">
              <a:lumMod val="75000"/>
            </a:schemeClr>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NZ" sz="2400" b="1" i="1" dirty="0">
                <a:solidFill>
                  <a:schemeClr val="bg1"/>
                </a:solidFill>
              </a:rPr>
              <a:t>Draw on, draw on,</a:t>
            </a:r>
            <a:endParaRPr lang="en-NZ" sz="2400" b="1" dirty="0">
              <a:solidFill>
                <a:schemeClr val="bg1"/>
              </a:solidFill>
            </a:endParaRPr>
          </a:p>
          <a:p>
            <a:pPr marL="0" indent="0">
              <a:buNone/>
            </a:pPr>
            <a:r>
              <a:rPr lang="en-NZ" sz="2400" b="1" i="1" dirty="0">
                <a:solidFill>
                  <a:schemeClr val="bg1"/>
                </a:solidFill>
              </a:rPr>
              <a:t>Draw on the supreme sacredness</a:t>
            </a:r>
            <a:endParaRPr lang="en-NZ" sz="2400" b="1" dirty="0">
              <a:solidFill>
                <a:schemeClr val="bg1"/>
              </a:solidFill>
            </a:endParaRPr>
          </a:p>
          <a:p>
            <a:pPr marL="0" indent="0">
              <a:buNone/>
            </a:pPr>
            <a:r>
              <a:rPr lang="en-NZ" sz="2400" b="1" i="1" dirty="0">
                <a:solidFill>
                  <a:schemeClr val="bg1"/>
                </a:solidFill>
              </a:rPr>
              <a:t>To clear, to free the heart, the body and the spirit of mankind</a:t>
            </a:r>
            <a:endParaRPr lang="en-NZ" sz="2400" b="1" dirty="0">
              <a:solidFill>
                <a:schemeClr val="bg1"/>
              </a:solidFill>
            </a:endParaRPr>
          </a:p>
          <a:p>
            <a:pPr marL="0" indent="0">
              <a:buNone/>
            </a:pPr>
            <a:r>
              <a:rPr lang="en-NZ" sz="2400" b="1" i="1" dirty="0" err="1">
                <a:solidFill>
                  <a:schemeClr val="bg1"/>
                </a:solidFill>
              </a:rPr>
              <a:t>Rongo</a:t>
            </a:r>
            <a:r>
              <a:rPr lang="en-NZ" sz="2400" b="1" i="1" dirty="0">
                <a:solidFill>
                  <a:schemeClr val="bg1"/>
                </a:solidFill>
              </a:rPr>
              <a:t>, suspended high above us (“heaven”)</a:t>
            </a:r>
            <a:endParaRPr lang="en-NZ" sz="2400" b="1" dirty="0">
              <a:solidFill>
                <a:schemeClr val="bg1"/>
              </a:solidFill>
            </a:endParaRPr>
          </a:p>
          <a:p>
            <a:pPr marL="0" indent="0">
              <a:buNone/>
            </a:pPr>
            <a:r>
              <a:rPr lang="en-NZ" sz="2400" b="1" i="1" dirty="0">
                <a:solidFill>
                  <a:schemeClr val="bg1"/>
                </a:solidFill>
              </a:rPr>
              <a:t>Draw together! Affirm!</a:t>
            </a:r>
            <a:endParaRPr lang="en-NZ" sz="2400" b="1" dirty="0">
              <a:solidFill>
                <a:schemeClr val="bg1"/>
              </a:solidFill>
            </a:endParaRPr>
          </a:p>
          <a:p>
            <a:pPr marL="0" indent="0">
              <a:buNone/>
            </a:pPr>
            <a:endParaRPr lang="en-NZ" dirty="0"/>
          </a:p>
        </p:txBody>
      </p:sp>
    </p:spTree>
    <p:extLst>
      <p:ext uri="{BB962C8B-B14F-4D97-AF65-F5344CB8AC3E}">
        <p14:creationId xmlns:p14="http://schemas.microsoft.com/office/powerpoint/2010/main" val="367357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6CE1-89C7-E441-ABC2-8C1A6D98A1AA}"/>
              </a:ext>
            </a:extLst>
          </p:cNvPr>
          <p:cNvSpPr>
            <a:spLocks noGrp="1"/>
          </p:cNvSpPr>
          <p:nvPr>
            <p:ph type="title"/>
          </p:nvPr>
        </p:nvSpPr>
        <p:spPr>
          <a:xfrm>
            <a:off x="46042" y="206375"/>
            <a:ext cx="8229600" cy="857250"/>
          </a:xfrm>
        </p:spPr>
        <p:txBody>
          <a:bodyPr/>
          <a:lstStyle/>
          <a:p>
            <a:r>
              <a:rPr lang="en-US" sz="3200" dirty="0" err="1"/>
              <a:t>Waiata</a:t>
            </a:r>
            <a:endParaRPr lang="en-US" sz="3200" dirty="0"/>
          </a:p>
        </p:txBody>
      </p:sp>
      <p:pic>
        <p:nvPicPr>
          <p:cNvPr id="4" name="waiata2.mp3">
            <a:hlinkClick r:id="" action="ppaction://media"/>
            <a:extLst>
              <a:ext uri="{FF2B5EF4-FFF2-40B4-BE49-F238E27FC236}">
                <a16:creationId xmlns:a16="http://schemas.microsoft.com/office/drawing/2014/main" id="{6707A7A1-FC00-C74B-AC77-FEFE6B144E85}"/>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938605" y="236325"/>
            <a:ext cx="609600" cy="609600"/>
          </a:xfrm>
        </p:spPr>
      </p:pic>
      <p:sp>
        <p:nvSpPr>
          <p:cNvPr id="8" name="Content Placeholder 2">
            <a:extLst>
              <a:ext uri="{FF2B5EF4-FFF2-40B4-BE49-F238E27FC236}">
                <a16:creationId xmlns:a16="http://schemas.microsoft.com/office/drawing/2014/main" id="{48CB205B-FA36-46D8-88DE-2D0C0554069F}"/>
              </a:ext>
            </a:extLst>
          </p:cNvPr>
          <p:cNvSpPr txBox="1">
            <a:spLocks/>
          </p:cNvSpPr>
          <p:nvPr/>
        </p:nvSpPr>
        <p:spPr>
          <a:xfrm>
            <a:off x="457199" y="1200150"/>
            <a:ext cx="3760237"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800"/>
              <a:t>Tō tatou waka</a:t>
            </a:r>
          </a:p>
          <a:p>
            <a:pPr marL="0" indent="0">
              <a:buFont typeface="Arial" charset="0"/>
              <a:buNone/>
            </a:pPr>
            <a:r>
              <a:rPr lang="en-US" sz="2800"/>
              <a:t>Ko te rangimārie</a:t>
            </a:r>
          </a:p>
          <a:p>
            <a:pPr marL="0" indent="0">
              <a:buFont typeface="Arial" charset="0"/>
              <a:buNone/>
            </a:pPr>
            <a:r>
              <a:rPr lang="en-US" sz="2800"/>
              <a:t>Ngā hoe o runga</a:t>
            </a:r>
          </a:p>
          <a:p>
            <a:pPr marL="0" indent="0">
              <a:buFont typeface="Arial" charset="0"/>
              <a:buNone/>
            </a:pPr>
            <a:r>
              <a:rPr lang="en-US" sz="2800"/>
              <a:t>Ko te puna o te aroha</a:t>
            </a:r>
          </a:p>
          <a:p>
            <a:pPr marL="0" indent="0" defTabSz="914400" eaLnBrk="1" fontAlgn="auto" hangingPunct="1">
              <a:spcBef>
                <a:spcPts val="0"/>
              </a:spcBef>
              <a:spcAft>
                <a:spcPts val="0"/>
              </a:spcAft>
              <a:buFont typeface="Arial" charset="0"/>
              <a:buNone/>
              <a:defRPr/>
            </a:pPr>
            <a:r>
              <a:rPr lang="en-US" sz="2800"/>
              <a:t>Ko te puna o te aroha</a:t>
            </a:r>
          </a:p>
          <a:p>
            <a:endParaRPr lang="en-NZ" dirty="0"/>
          </a:p>
        </p:txBody>
      </p:sp>
      <p:sp>
        <p:nvSpPr>
          <p:cNvPr id="9" name="Content Placeholder 2">
            <a:extLst>
              <a:ext uri="{FF2B5EF4-FFF2-40B4-BE49-F238E27FC236}">
                <a16:creationId xmlns:a16="http://schemas.microsoft.com/office/drawing/2014/main" id="{FAB01F0B-99BE-4069-848E-81A62C92D5A6}"/>
              </a:ext>
            </a:extLst>
          </p:cNvPr>
          <p:cNvSpPr txBox="1">
            <a:spLocks/>
          </p:cNvSpPr>
          <p:nvPr/>
        </p:nvSpPr>
        <p:spPr>
          <a:xfrm>
            <a:off x="4572000" y="1283737"/>
            <a:ext cx="4114800" cy="301728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638" indent="0">
              <a:buNone/>
            </a:pPr>
            <a:r>
              <a:rPr lang="en-US" sz="2800" dirty="0"/>
              <a:t>Our vehicle of</a:t>
            </a:r>
          </a:p>
          <a:p>
            <a:pPr marL="274638" indent="0">
              <a:buNone/>
            </a:pPr>
            <a:r>
              <a:rPr lang="en-US" sz="2800" dirty="0"/>
              <a:t>peace paddles upon</a:t>
            </a:r>
          </a:p>
          <a:p>
            <a:pPr marL="274638" indent="0">
              <a:buNone/>
            </a:pPr>
            <a:r>
              <a:rPr lang="en-US" sz="2800" dirty="0"/>
              <a:t>the wellspring of love</a:t>
            </a:r>
          </a:p>
          <a:p>
            <a:pPr marL="274638" lvl="0" indent="0" defTabSz="914400" eaLnBrk="1" fontAlgn="auto" hangingPunct="1">
              <a:spcBef>
                <a:spcPts val="0"/>
              </a:spcBef>
              <a:spcAft>
                <a:spcPts val="0"/>
              </a:spcAft>
              <a:buNone/>
              <a:defRPr/>
            </a:pPr>
            <a:r>
              <a:rPr lang="en-US" sz="2800" dirty="0"/>
              <a:t>the wellspring of love</a:t>
            </a:r>
          </a:p>
          <a:p>
            <a:endParaRPr lang="en-NZ" dirty="0"/>
          </a:p>
        </p:txBody>
      </p:sp>
    </p:spTree>
    <p:extLst>
      <p:ext uri="{BB962C8B-B14F-4D97-AF65-F5344CB8AC3E}">
        <p14:creationId xmlns:p14="http://schemas.microsoft.com/office/powerpoint/2010/main" val="12429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59AF-4F44-CC4C-8575-1978BEC0F123}"/>
              </a:ext>
            </a:extLst>
          </p:cNvPr>
          <p:cNvSpPr>
            <a:spLocks noGrp="1"/>
          </p:cNvSpPr>
          <p:nvPr>
            <p:ph type="title"/>
          </p:nvPr>
        </p:nvSpPr>
        <p:spPr>
          <a:xfrm>
            <a:off x="491490" y="273843"/>
            <a:ext cx="3840085" cy="1269596"/>
          </a:xfrm>
        </p:spPr>
        <p:txBody>
          <a:bodyPr>
            <a:normAutofit/>
          </a:bodyPr>
          <a:lstStyle/>
          <a:p>
            <a:r>
              <a:rPr lang="en-US" sz="3200" dirty="0"/>
              <a:t>Day plan</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6277C8-AB68-4541-AF9C-9517ECBA6569}"/>
              </a:ext>
            </a:extLst>
          </p:cNvPr>
          <p:cNvSpPr>
            <a:spLocks noGrp="1"/>
          </p:cNvSpPr>
          <p:nvPr>
            <p:ph idx="1"/>
          </p:nvPr>
        </p:nvSpPr>
        <p:spPr>
          <a:xfrm>
            <a:off x="491490" y="1931275"/>
            <a:ext cx="4876157" cy="2596671"/>
          </a:xfrm>
        </p:spPr>
        <p:txBody>
          <a:bodyPr>
            <a:normAutofit/>
          </a:bodyPr>
          <a:lstStyle/>
          <a:p>
            <a:r>
              <a:rPr lang="en-US" sz="2800" dirty="0"/>
              <a:t>What’s happening today?</a:t>
            </a:r>
          </a:p>
        </p:txBody>
      </p:sp>
      <p:pic>
        <p:nvPicPr>
          <p:cNvPr id="4" name="Picture 3" descr="A picture containing indoor, LEGO&#10;&#10;Description generated with high confidence">
            <a:extLst>
              <a:ext uri="{FF2B5EF4-FFF2-40B4-BE49-F238E27FC236}">
                <a16:creationId xmlns:a16="http://schemas.microsoft.com/office/drawing/2014/main" id="{4AD38ECB-E55B-4297-BD27-FFB35EA4B17A}"/>
              </a:ext>
            </a:extLst>
          </p:cNvPr>
          <p:cNvPicPr>
            <a:picLocks noChangeAspect="1"/>
          </p:cNvPicPr>
          <p:nvPr/>
        </p:nvPicPr>
        <p:blipFill rotWithShape="1">
          <a:blip r:embed="rId2">
            <a:extLst>
              <a:ext uri="{28A0092B-C50C-407E-A947-70E740481C1C}">
                <a14:useLocalDpi xmlns:a14="http://schemas.microsoft.com/office/drawing/2010/main"/>
              </a:ext>
            </a:extLst>
          </a:blip>
          <a:srcRect l="1360" r="18551" b="-1"/>
          <a:stretch/>
        </p:blipFill>
        <p:spPr>
          <a:xfrm>
            <a:off x="5462649" y="10"/>
            <a:ext cx="3681349" cy="437138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63102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200" b="1" dirty="0"/>
              <a:t>Session outcomes</a:t>
            </a:r>
          </a:p>
        </p:txBody>
      </p:sp>
      <p:sp>
        <p:nvSpPr>
          <p:cNvPr id="3" name="Content Placeholder 2"/>
          <p:cNvSpPr>
            <a:spLocks noGrp="1"/>
          </p:cNvSpPr>
          <p:nvPr>
            <p:ph idx="1"/>
          </p:nvPr>
        </p:nvSpPr>
        <p:spPr>
          <a:xfrm>
            <a:off x="352425" y="849249"/>
            <a:ext cx="8229601" cy="3445001"/>
          </a:xfrm>
        </p:spPr>
        <p:txBody>
          <a:bodyPr/>
          <a:lstStyle/>
          <a:p>
            <a:pPr marL="539750" indent="-539750">
              <a:buBlip>
                <a:blip r:embed="rId2">
                  <a:extLst>
                    <a:ext uri="{837473B0-CC2E-450A-ABE3-18F120FF3D39}">
                      <a1611:picAttrSrcUrl xmlns:a1611="http://schemas.microsoft.com/office/drawing/2016/11/main" r:id="rId3"/>
                    </a:ext>
                  </a:extLst>
                </a:blip>
              </a:buBlip>
            </a:pPr>
            <a:r>
              <a:rPr lang="en-NZ" sz="2800" dirty="0"/>
              <a:t>Differentiate between evaluation …reflection …assessment. </a:t>
            </a:r>
          </a:p>
          <a:p>
            <a:pPr marL="539750" indent="-539750">
              <a:buBlip>
                <a:blip r:embed="rId2">
                  <a:extLst>
                    <a:ext uri="{837473B0-CC2E-450A-ABE3-18F120FF3D39}">
                      <a1611:picAttrSrcUrl xmlns:a1611="http://schemas.microsoft.com/office/drawing/2016/11/main" r:id="rId3"/>
                    </a:ext>
                  </a:extLst>
                </a:blip>
              </a:buBlip>
            </a:pPr>
            <a:r>
              <a:rPr lang="en-NZ" sz="2800" dirty="0"/>
              <a:t>Identified one form of evaluation that will be useful in their context.</a:t>
            </a:r>
          </a:p>
          <a:p>
            <a:pPr marL="539750" indent="-539750">
              <a:buBlip>
                <a:blip r:embed="rId2">
                  <a:extLst>
                    <a:ext uri="{837473B0-CC2E-450A-ABE3-18F120FF3D39}">
                      <a1611:picAttrSrcUrl xmlns:a1611="http://schemas.microsoft.com/office/drawing/2016/11/main" r:id="rId3"/>
                    </a:ext>
                  </a:extLst>
                </a:blip>
              </a:buBlip>
            </a:pPr>
            <a:r>
              <a:rPr lang="en-NZ" sz="2800" dirty="0"/>
              <a:t>Reviewed the role of evaluation in continuous quality improvement within their organisation. </a:t>
            </a:r>
          </a:p>
          <a:p>
            <a:pPr>
              <a:buNone/>
            </a:pPr>
            <a:endParaRPr lang="en-N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40157FD-8010-43A0-9F8B-17B42E326EBF}"/>
              </a:ext>
            </a:extLst>
          </p:cNvPr>
          <p:cNvSpPr>
            <a:spLocks noGrp="1"/>
          </p:cNvSpPr>
          <p:nvPr>
            <p:ph type="title" idx="4294967295"/>
          </p:nvPr>
        </p:nvSpPr>
        <p:spPr bwMode="auto">
          <a:xfrm>
            <a:off x="0" y="326042"/>
            <a:ext cx="8953500" cy="1096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200" dirty="0">
                <a:ea typeface="ＭＳ Ｐゴシック" panose="020B0600070205080204" pitchFamily="34" charset="-128"/>
              </a:rPr>
              <a:t>EVALUATION</a:t>
            </a:r>
            <a:endParaRPr lang="en-GB" altLang="en-US" sz="3200" dirty="0">
              <a:ea typeface="ＭＳ Ｐゴシック" panose="020B0600070205080204" pitchFamily="34" charset="-128"/>
            </a:endParaRPr>
          </a:p>
        </p:txBody>
      </p:sp>
      <p:sp>
        <p:nvSpPr>
          <p:cNvPr id="5123" name="Content Placeholder 2">
            <a:extLst>
              <a:ext uri="{FF2B5EF4-FFF2-40B4-BE49-F238E27FC236}">
                <a16:creationId xmlns:a16="http://schemas.microsoft.com/office/drawing/2014/main" id="{32E6D089-EF8D-414B-B40E-8F5C6CA3E21C}"/>
              </a:ext>
            </a:extLst>
          </p:cNvPr>
          <p:cNvSpPr>
            <a:spLocks noGrp="1"/>
          </p:cNvSpPr>
          <p:nvPr>
            <p:ph idx="4294967295"/>
          </p:nvPr>
        </p:nvSpPr>
        <p:spPr>
          <a:xfrm>
            <a:off x="1534120" y="1260421"/>
            <a:ext cx="3915210" cy="2472091"/>
          </a:xfrm>
          <a:prstGeom prst="rect">
            <a:avLst/>
          </a:prstGeom>
          <a:ln w="12700">
            <a:solidFill>
              <a:schemeClr val="tx1"/>
            </a:solidFill>
          </a:ln>
        </p:spPr>
        <p:txBody>
          <a:bodyPr/>
          <a:lstStyle/>
          <a:p>
            <a:pPr eaLnBrk="1" hangingPunct="1">
              <a:buFont typeface="Wingdings" pitchFamily="2" charset="2"/>
              <a:buNone/>
              <a:defRPr/>
            </a:pPr>
            <a:r>
              <a:rPr lang="en-US" dirty="0"/>
              <a:t>Difference between</a:t>
            </a:r>
          </a:p>
          <a:p>
            <a:pPr marL="539750" indent="-539750">
              <a:buBlip>
                <a:blip r:embed="rId3">
                  <a:extLst>
                    <a:ext uri="{837473B0-CC2E-450A-ABE3-18F120FF3D39}">
                      <a1611:picAttrSrcUrl xmlns:a1611="http://schemas.microsoft.com/office/drawing/2016/11/main" r:id="rId4"/>
                    </a:ext>
                  </a:extLst>
                </a:blip>
              </a:buBlip>
            </a:pPr>
            <a:r>
              <a:rPr lang="en-NZ" dirty="0"/>
              <a:t>Evaluation</a:t>
            </a:r>
          </a:p>
          <a:p>
            <a:pPr marL="539750" indent="-539750">
              <a:buBlip>
                <a:blip r:embed="rId3">
                  <a:extLst>
                    <a:ext uri="{837473B0-CC2E-450A-ABE3-18F120FF3D39}">
                      <a1611:picAttrSrcUrl xmlns:a1611="http://schemas.microsoft.com/office/drawing/2016/11/main" r:id="rId4"/>
                    </a:ext>
                  </a:extLst>
                </a:blip>
              </a:buBlip>
            </a:pPr>
            <a:r>
              <a:rPr lang="en-NZ" dirty="0"/>
              <a:t>Assessment</a:t>
            </a:r>
          </a:p>
          <a:p>
            <a:pPr marL="539750" indent="-539750">
              <a:buBlip>
                <a:blip r:embed="rId3">
                  <a:extLst>
                    <a:ext uri="{837473B0-CC2E-450A-ABE3-18F120FF3D39}">
                      <a1611:picAttrSrcUrl xmlns:a1611="http://schemas.microsoft.com/office/drawing/2016/11/main" r:id="rId4"/>
                    </a:ext>
                  </a:extLst>
                </a:blip>
              </a:buBlip>
            </a:pPr>
            <a:r>
              <a:rPr lang="en-NZ" dirty="0"/>
              <a:t>Reflection </a:t>
            </a:r>
          </a:p>
          <a:p>
            <a:pPr marL="0" indent="0" eaLnBrk="1" hangingPunct="1">
              <a:buNone/>
              <a:defRPr/>
            </a:pPr>
            <a:endParaRPr lang="en-GB" dirty="0"/>
          </a:p>
        </p:txBody>
      </p:sp>
      <p:sp>
        <p:nvSpPr>
          <p:cNvPr id="17412" name="Text Box 5">
            <a:extLst>
              <a:ext uri="{FF2B5EF4-FFF2-40B4-BE49-F238E27FC236}">
                <a16:creationId xmlns:a16="http://schemas.microsoft.com/office/drawing/2014/main" id="{7A7E25E0-7667-4418-8477-88E855613CCF}"/>
              </a:ext>
            </a:extLst>
          </p:cNvPr>
          <p:cNvSpPr txBox="1">
            <a:spLocks noChangeArrowheads="1"/>
          </p:cNvSpPr>
          <p:nvPr/>
        </p:nvSpPr>
        <p:spPr bwMode="auto">
          <a:xfrm>
            <a:off x="2870598" y="3219450"/>
            <a:ext cx="5130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GB" altLang="en-US" sz="2400">
              <a:latin typeface="Tahoma" panose="020B0604030504040204" pitchFamily="34" charset="0"/>
              <a:cs typeface="Arial" panose="020B0604020202020204" pitchFamily="34" charset="0"/>
            </a:endParaRPr>
          </a:p>
        </p:txBody>
      </p:sp>
      <p:sp>
        <p:nvSpPr>
          <p:cNvPr id="4" name="Speech Bubble: Oval 3">
            <a:extLst>
              <a:ext uri="{FF2B5EF4-FFF2-40B4-BE49-F238E27FC236}">
                <a16:creationId xmlns:a16="http://schemas.microsoft.com/office/drawing/2014/main" id="{D3C5AEF3-19DC-4F3A-9914-660227DDF477}"/>
              </a:ext>
            </a:extLst>
          </p:cNvPr>
          <p:cNvSpPr/>
          <p:nvPr/>
        </p:nvSpPr>
        <p:spPr>
          <a:xfrm>
            <a:off x="5609968" y="2176968"/>
            <a:ext cx="3731740" cy="2966531"/>
          </a:xfrm>
          <a:prstGeom prst="wedgeEllipseCallout">
            <a:avLst>
              <a:gd name="adj1" fmla="val -56594"/>
              <a:gd name="adj2" fmla="val -483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A7AF7508-744A-40B9-804A-B6246DBA650E}"/>
              </a:ext>
            </a:extLst>
          </p:cNvPr>
          <p:cNvSpPr txBox="1"/>
          <p:nvPr/>
        </p:nvSpPr>
        <p:spPr>
          <a:xfrm>
            <a:off x="6413157" y="2743684"/>
            <a:ext cx="2125362" cy="1833097"/>
          </a:xfrm>
          <a:prstGeom prst="rect">
            <a:avLst/>
          </a:prstGeom>
          <a:noFill/>
        </p:spPr>
        <p:txBody>
          <a:bodyPr wrap="square" rtlCol="0">
            <a:spAutoFit/>
          </a:bodyPr>
          <a:lstStyle/>
          <a:p>
            <a:r>
              <a:rPr lang="en-US" sz="2400" dirty="0"/>
              <a:t>Do you think they provide the same information?</a:t>
            </a:r>
            <a:endParaRPr lang="en-NZ" sz="2400" dirty="0"/>
          </a:p>
          <a:p>
            <a:endParaRPr lang="en-NZ" dirty="0"/>
          </a:p>
        </p:txBody>
      </p:sp>
    </p:spTree>
    <p:extLst>
      <p:ext uri="{BB962C8B-B14F-4D97-AF65-F5344CB8AC3E}">
        <p14:creationId xmlns:p14="http://schemas.microsoft.com/office/powerpoint/2010/main" val="229692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P spid="4"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B27E152-A055-42F3-A9DE-FF9A04A80DEA}"/>
              </a:ext>
            </a:extLst>
          </p:cNvPr>
          <p:cNvSpPr>
            <a:spLocks noGrp="1"/>
          </p:cNvSpPr>
          <p:nvPr>
            <p:ph type="title"/>
          </p:nvPr>
        </p:nvSpPr>
        <p:spPr bwMode="auto">
          <a:xfrm>
            <a:off x="-1" y="206375"/>
            <a:ext cx="9039225" cy="1356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3200" b="1" dirty="0">
                <a:ea typeface="ＭＳ Ｐゴシック" panose="020B0600070205080204" pitchFamily="34" charset="-128"/>
              </a:rPr>
              <a:t>Techniques for evaluating learning during and after a session:</a:t>
            </a:r>
            <a:endParaRPr lang="en-NZ" altLang="en-US" sz="3200" dirty="0">
              <a:ea typeface="ＭＳ Ｐゴシック" panose="020B0600070205080204" pitchFamily="34" charset="-128"/>
            </a:endParaRPr>
          </a:p>
        </p:txBody>
      </p:sp>
      <p:sp>
        <p:nvSpPr>
          <p:cNvPr id="8195" name="Content Placeholder 2">
            <a:extLst>
              <a:ext uri="{FF2B5EF4-FFF2-40B4-BE49-F238E27FC236}">
                <a16:creationId xmlns:a16="http://schemas.microsoft.com/office/drawing/2014/main" id="{2F162957-1E02-4941-8F80-FFAB25CC6B5E}"/>
              </a:ext>
            </a:extLst>
          </p:cNvPr>
          <p:cNvSpPr>
            <a:spLocks noGrp="1"/>
          </p:cNvSpPr>
          <p:nvPr>
            <p:ph idx="1"/>
          </p:nvPr>
        </p:nvSpPr>
        <p:spPr bwMode="auto">
          <a:xfrm>
            <a:off x="1371600" y="1562887"/>
            <a:ext cx="7434262" cy="30789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447675" indent="-447675">
              <a:buBlip>
                <a:blip r:embed="rId3">
                  <a:extLst>
                    <a:ext uri="{837473B0-CC2E-450A-ABE3-18F120FF3D39}">
                      <a1611:picAttrSrcUrl xmlns:a1611="http://schemas.microsoft.com/office/drawing/2016/11/main" r:id="rId4"/>
                    </a:ext>
                  </a:extLst>
                </a:blip>
              </a:buBlip>
            </a:pPr>
            <a:r>
              <a:rPr lang="en-US" altLang="en-US" dirty="0">
                <a:ea typeface="ＭＳ Ｐゴシック" panose="020B0600070205080204" pitchFamily="34" charset="-128"/>
              </a:rPr>
              <a:t>	</a:t>
            </a:r>
            <a:r>
              <a:rPr lang="en-US" altLang="en-US" sz="2800" dirty="0">
                <a:ea typeface="ＭＳ Ｐゴシック" panose="020B0600070205080204" pitchFamily="34" charset="-128"/>
              </a:rPr>
              <a:t>Critical Incident Questionnaire (CIQ)</a:t>
            </a:r>
          </a:p>
          <a:p>
            <a:pPr marL="447675" indent="-447675">
              <a:buBlip>
                <a:blip r:embed="rId3">
                  <a:extLst>
                    <a:ext uri="{837473B0-CC2E-450A-ABE3-18F120FF3D39}">
                      <a1611:picAttrSrcUrl xmlns:a1611="http://schemas.microsoft.com/office/drawing/2016/11/main" r:id="rId4"/>
                    </a:ext>
                  </a:extLst>
                </a:blip>
              </a:buBlip>
            </a:pPr>
            <a:r>
              <a:rPr lang="en-US" altLang="en-US" sz="2800" dirty="0">
                <a:ea typeface="ＭＳ Ｐゴシック" panose="020B0600070205080204" pitchFamily="34" charset="-128"/>
              </a:rPr>
              <a:t>Paper shower</a:t>
            </a:r>
          </a:p>
          <a:p>
            <a:pPr marL="447675" indent="-447675">
              <a:buBlip>
                <a:blip r:embed="rId3">
                  <a:extLst>
                    <a:ext uri="{837473B0-CC2E-450A-ABE3-18F120FF3D39}">
                      <a1611:picAttrSrcUrl xmlns:a1611="http://schemas.microsoft.com/office/drawing/2016/11/main" r:id="rId4"/>
                    </a:ext>
                  </a:extLst>
                </a:blip>
              </a:buBlip>
            </a:pPr>
            <a:r>
              <a:rPr lang="en-US" altLang="en-US" sz="2800" dirty="0">
                <a:ea typeface="ＭＳ Ｐゴシック" panose="020B0600070205080204" pitchFamily="34" charset="-128"/>
              </a:rPr>
              <a:t>	The Muddiest Point</a:t>
            </a:r>
          </a:p>
          <a:p>
            <a:pPr marL="447675" indent="-447675">
              <a:buBlip>
                <a:blip r:embed="rId3">
                  <a:extLst>
                    <a:ext uri="{837473B0-CC2E-450A-ABE3-18F120FF3D39}">
                      <a1611:picAttrSrcUrl xmlns:a1611="http://schemas.microsoft.com/office/drawing/2016/11/main" r:id="rId4"/>
                    </a:ext>
                  </a:extLst>
                </a:blip>
              </a:buBlip>
            </a:pPr>
            <a:r>
              <a:rPr lang="en-US" altLang="en-US" sz="2800" dirty="0">
                <a:ea typeface="ＭＳ Ｐゴシック" panose="020B0600070205080204" pitchFamily="34" charset="-128"/>
              </a:rPr>
              <a:t>	One Sentence Summaries</a:t>
            </a:r>
          </a:p>
          <a:p>
            <a:pPr marL="447675" indent="-447675">
              <a:buBlip>
                <a:blip r:embed="rId3">
                  <a:extLst>
                    <a:ext uri="{837473B0-CC2E-450A-ABE3-18F120FF3D39}">
                      <a1611:picAttrSrcUrl xmlns:a1611="http://schemas.microsoft.com/office/drawing/2016/11/main" r:id="rId4"/>
                    </a:ext>
                  </a:extLst>
                </a:blip>
              </a:buBlip>
            </a:pPr>
            <a:r>
              <a:rPr lang="en-US" altLang="en-US" sz="2800" dirty="0">
                <a:ea typeface="ＭＳ Ｐゴシック" panose="020B0600070205080204" pitchFamily="34" charset="-128"/>
              </a:rPr>
              <a:t>	One Minute Paper</a:t>
            </a:r>
          </a:p>
          <a:p>
            <a:pPr marL="447675" indent="-447675">
              <a:buBlip>
                <a:blip r:embed="rId3">
                  <a:extLst>
                    <a:ext uri="{837473B0-CC2E-450A-ABE3-18F120FF3D39}">
                      <a1611:picAttrSrcUrl xmlns:a1611="http://schemas.microsoft.com/office/drawing/2016/11/main" r:id="rId4"/>
                    </a:ext>
                  </a:extLst>
                </a:blip>
              </a:buBlip>
            </a:pPr>
            <a:r>
              <a:rPr lang="en-US" altLang="en-US" sz="2800" dirty="0">
                <a:ea typeface="ＭＳ Ｐゴシック" panose="020B0600070205080204" pitchFamily="34" charset="-128"/>
              </a:rPr>
              <a:t>	Ticket Out of Class</a:t>
            </a:r>
            <a:endParaRPr lang="en-NZ" altLang="en-US" sz="2800" dirty="0">
              <a:ea typeface="ＭＳ Ｐゴシック" panose="020B0600070205080204"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dow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dow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dow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ipe(down)">
                                      <p:cBhvr>
                                        <p:cTn id="22" dur="5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ipe(down)">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wipe(down)">
                                      <p:cBhvr>
                                        <p:cTn id="32"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NZ" sz="27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Methods</a:t>
            </a:r>
          </a:p>
        </p:txBody>
      </p:sp>
      <p:sp>
        <p:nvSpPr>
          <p:cNvPr id="4" name="Rectangle 3"/>
          <p:cNvSpPr/>
          <p:nvPr/>
        </p:nvSpPr>
        <p:spPr>
          <a:xfrm>
            <a:off x="1817695" y="1599642"/>
            <a:ext cx="5410538" cy="1315745"/>
          </a:xfrm>
          <a:prstGeom prst="rect">
            <a:avLst/>
          </a:prstGeom>
          <a:noFill/>
        </p:spPr>
        <p:txBody>
          <a:bodyPr wrap="square" lIns="68580" tIns="34290" rIns="68580" bIns="34290">
            <a:spAutoFit/>
          </a:bodyPr>
          <a:lstStyle/>
          <a:p>
            <a:pPr algn="ctr"/>
            <a:r>
              <a:rPr lang="en-NZ" sz="405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Feedback from students</a:t>
            </a:r>
          </a:p>
        </p:txBody>
      </p:sp>
    </p:spTree>
    <p:extLst>
      <p:ext uri="{BB962C8B-B14F-4D97-AF65-F5344CB8AC3E}">
        <p14:creationId xmlns:p14="http://schemas.microsoft.com/office/powerpoint/2010/main" val="152938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Keep, Delete, Add, Alter</a:t>
            </a:r>
          </a:p>
        </p:txBody>
      </p:sp>
      <p:graphicFrame>
        <p:nvGraphicFramePr>
          <p:cNvPr id="5" name="Content Placeholder 4"/>
          <p:cNvGraphicFramePr>
            <a:graphicFrameLocks noGrp="1"/>
          </p:cNvGraphicFramePr>
          <p:nvPr>
            <p:ph idx="1"/>
            <p:extLst/>
          </p:nvPr>
        </p:nvGraphicFramePr>
        <p:xfrm>
          <a:off x="1485900" y="1205747"/>
          <a:ext cx="6172200" cy="3685043"/>
        </p:xfrm>
        <a:graphic>
          <a:graphicData uri="http://schemas.openxmlformats.org/drawingml/2006/table">
            <a:tbl>
              <a:tblPr firstRow="1" firstCol="1" lastRow="1" lastCol="1" bandRow="1" bandCol="1">
                <a:tableStyleId>{5C22544A-7EE6-4342-B048-85BDC9FD1C3A}</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819923">
                <a:tc gridSpan="2">
                  <a:txBody>
                    <a:bodyPr/>
                    <a:lstStyle/>
                    <a:p>
                      <a:pPr>
                        <a:lnSpc>
                          <a:spcPct val="150000"/>
                        </a:lnSpc>
                        <a:spcBef>
                          <a:spcPts val="1200"/>
                        </a:spcBef>
                        <a:spcAft>
                          <a:spcPts val="1200"/>
                        </a:spcAft>
                      </a:pPr>
                      <a:r>
                        <a:rPr lang="mi-NZ" sz="1800" dirty="0">
                          <a:effectLst/>
                        </a:rPr>
                        <a:t>If we ran the course again exactly the same, what would you ....</a:t>
                      </a:r>
                      <a:endParaRPr lang="en-NZ" sz="900" dirty="0">
                        <a:effectLst/>
                        <a:latin typeface="Times New Roman"/>
                        <a:ea typeface="Times New Roman"/>
                      </a:endParaRPr>
                    </a:p>
                  </a:txBody>
                  <a:tcPr marL="51245" marR="51245" marT="0" marB="0"/>
                </a:tc>
                <a:tc hMerge="1">
                  <a:txBody>
                    <a:bodyPr/>
                    <a:lstStyle/>
                    <a:p>
                      <a:endParaRPr lang="en-NZ"/>
                    </a:p>
                  </a:txBody>
                  <a:tcPr/>
                </a:tc>
                <a:extLst>
                  <a:ext uri="{0D108BD9-81ED-4DB2-BD59-A6C34878D82A}">
                    <a16:rowId xmlns:a16="http://schemas.microsoft.com/office/drawing/2014/main" val="10000"/>
                  </a:ext>
                </a:extLst>
              </a:tr>
              <a:tr h="1280160">
                <a:tc>
                  <a:txBody>
                    <a:bodyPr/>
                    <a:lstStyle/>
                    <a:p>
                      <a:pPr>
                        <a:spcBef>
                          <a:spcPts val="1200"/>
                        </a:spcBef>
                        <a:spcAft>
                          <a:spcPts val="1200"/>
                        </a:spcAft>
                      </a:pPr>
                      <a:r>
                        <a:rPr lang="mi-NZ" sz="1800">
                          <a:effectLst/>
                        </a:rPr>
                        <a:t>Keep</a:t>
                      </a:r>
                      <a:endParaRPr lang="en-NZ" sz="900">
                        <a:effectLst/>
                      </a:endParaRPr>
                    </a:p>
                    <a:p>
                      <a:pPr>
                        <a:spcBef>
                          <a:spcPts val="1200"/>
                        </a:spcBef>
                        <a:spcAft>
                          <a:spcPts val="1200"/>
                        </a:spcAft>
                      </a:pPr>
                      <a:r>
                        <a:rPr lang="mi-NZ" sz="1800">
                          <a:effectLst/>
                        </a:rPr>
                        <a:t> </a:t>
                      </a:r>
                      <a:endParaRPr lang="en-NZ" sz="900">
                        <a:effectLst/>
                      </a:endParaRPr>
                    </a:p>
                    <a:p>
                      <a:pPr>
                        <a:spcBef>
                          <a:spcPts val="1200"/>
                        </a:spcBef>
                        <a:spcAft>
                          <a:spcPts val="1200"/>
                        </a:spcAft>
                      </a:pPr>
                      <a:r>
                        <a:rPr lang="mi-NZ" sz="1800">
                          <a:effectLst/>
                        </a:rPr>
                        <a:t> </a:t>
                      </a:r>
                      <a:endParaRPr lang="en-NZ" sz="900">
                        <a:effectLst/>
                        <a:latin typeface="Times New Roman"/>
                        <a:ea typeface="Times New Roman"/>
                      </a:endParaRPr>
                    </a:p>
                  </a:txBody>
                  <a:tcPr marL="51245" marR="51245" marT="0" marB="0"/>
                </a:tc>
                <a:tc>
                  <a:txBody>
                    <a:bodyPr/>
                    <a:lstStyle/>
                    <a:p>
                      <a:pPr>
                        <a:spcBef>
                          <a:spcPts val="1200"/>
                        </a:spcBef>
                        <a:spcAft>
                          <a:spcPts val="1200"/>
                        </a:spcAft>
                      </a:pPr>
                      <a:r>
                        <a:rPr lang="mi-NZ" sz="1800">
                          <a:effectLst/>
                        </a:rPr>
                        <a:t>Alter</a:t>
                      </a:r>
                      <a:endParaRPr lang="en-NZ" sz="900">
                        <a:effectLst/>
                      </a:endParaRPr>
                    </a:p>
                    <a:p>
                      <a:pPr>
                        <a:spcBef>
                          <a:spcPts val="1200"/>
                        </a:spcBef>
                        <a:spcAft>
                          <a:spcPts val="1200"/>
                        </a:spcAft>
                      </a:pPr>
                      <a:r>
                        <a:rPr lang="mi-NZ" sz="1800">
                          <a:effectLst/>
                        </a:rPr>
                        <a:t> </a:t>
                      </a:r>
                      <a:endParaRPr lang="en-NZ" sz="900">
                        <a:effectLst/>
                      </a:endParaRPr>
                    </a:p>
                    <a:p>
                      <a:pPr marL="274320">
                        <a:spcBef>
                          <a:spcPts val="1200"/>
                        </a:spcBef>
                        <a:spcAft>
                          <a:spcPts val="1200"/>
                        </a:spcAft>
                      </a:pPr>
                      <a:r>
                        <a:rPr lang="mi-NZ" sz="1800">
                          <a:effectLst/>
                        </a:rPr>
                        <a:t> </a:t>
                      </a:r>
                      <a:endParaRPr lang="en-NZ" sz="900">
                        <a:effectLst/>
                        <a:latin typeface="Times New Roman"/>
                        <a:ea typeface="Times New Roman"/>
                      </a:endParaRPr>
                    </a:p>
                  </a:txBody>
                  <a:tcPr marL="51245" marR="51245" marT="0" marB="0"/>
                </a:tc>
                <a:extLst>
                  <a:ext uri="{0D108BD9-81ED-4DB2-BD59-A6C34878D82A}">
                    <a16:rowId xmlns:a16="http://schemas.microsoft.com/office/drawing/2014/main" val="10001"/>
                  </a:ext>
                </a:extLst>
              </a:tr>
              <a:tr h="1280160">
                <a:tc>
                  <a:txBody>
                    <a:bodyPr/>
                    <a:lstStyle/>
                    <a:p>
                      <a:pPr>
                        <a:spcBef>
                          <a:spcPts val="1200"/>
                        </a:spcBef>
                        <a:spcAft>
                          <a:spcPts val="1200"/>
                        </a:spcAft>
                      </a:pPr>
                      <a:r>
                        <a:rPr lang="mi-NZ" sz="1800" dirty="0">
                          <a:effectLst/>
                        </a:rPr>
                        <a:t>Delete</a:t>
                      </a:r>
                      <a:endParaRPr lang="en-NZ" sz="900" dirty="0">
                        <a:effectLst/>
                      </a:endParaRPr>
                    </a:p>
                    <a:p>
                      <a:pPr>
                        <a:spcBef>
                          <a:spcPts val="1200"/>
                        </a:spcBef>
                        <a:spcAft>
                          <a:spcPts val="1200"/>
                        </a:spcAft>
                      </a:pPr>
                      <a:r>
                        <a:rPr lang="mi-NZ" sz="1800" dirty="0">
                          <a:effectLst/>
                        </a:rPr>
                        <a:t> </a:t>
                      </a:r>
                      <a:endParaRPr lang="en-NZ" sz="900" dirty="0">
                        <a:effectLst/>
                      </a:endParaRPr>
                    </a:p>
                    <a:p>
                      <a:pPr>
                        <a:spcBef>
                          <a:spcPts val="1200"/>
                        </a:spcBef>
                        <a:spcAft>
                          <a:spcPts val="1200"/>
                        </a:spcAft>
                      </a:pPr>
                      <a:r>
                        <a:rPr lang="mi-NZ" sz="1800" dirty="0">
                          <a:effectLst/>
                        </a:rPr>
                        <a:t> </a:t>
                      </a:r>
                      <a:endParaRPr lang="en-NZ" sz="900" dirty="0">
                        <a:effectLst/>
                        <a:latin typeface="Times New Roman"/>
                        <a:ea typeface="Times New Roman"/>
                      </a:endParaRPr>
                    </a:p>
                  </a:txBody>
                  <a:tcPr marL="51245" marR="51245" marT="0" marB="0"/>
                </a:tc>
                <a:tc>
                  <a:txBody>
                    <a:bodyPr/>
                    <a:lstStyle/>
                    <a:p>
                      <a:pPr>
                        <a:spcBef>
                          <a:spcPts val="1200"/>
                        </a:spcBef>
                        <a:spcAft>
                          <a:spcPts val="1200"/>
                        </a:spcAft>
                      </a:pPr>
                      <a:r>
                        <a:rPr lang="en-NZ" sz="1800" dirty="0">
                          <a:effectLst/>
                        </a:rPr>
                        <a:t>Add</a:t>
                      </a:r>
                      <a:endParaRPr lang="en-NZ" sz="900" dirty="0">
                        <a:effectLst/>
                      </a:endParaRPr>
                    </a:p>
                    <a:p>
                      <a:pPr>
                        <a:spcBef>
                          <a:spcPts val="1200"/>
                        </a:spcBef>
                        <a:spcAft>
                          <a:spcPts val="1200"/>
                        </a:spcAft>
                      </a:pPr>
                      <a:r>
                        <a:rPr lang="mi-NZ" sz="1800" dirty="0">
                          <a:effectLst/>
                        </a:rPr>
                        <a:t> </a:t>
                      </a:r>
                      <a:endParaRPr lang="en-NZ" sz="900" dirty="0">
                        <a:effectLst/>
                      </a:endParaRPr>
                    </a:p>
                    <a:p>
                      <a:pPr>
                        <a:spcBef>
                          <a:spcPts val="1200"/>
                        </a:spcBef>
                        <a:spcAft>
                          <a:spcPts val="1200"/>
                        </a:spcAft>
                      </a:pPr>
                      <a:r>
                        <a:rPr lang="mi-NZ" sz="1800" dirty="0">
                          <a:effectLst/>
                        </a:rPr>
                        <a:t> </a:t>
                      </a:r>
                      <a:endParaRPr lang="en-NZ" sz="900" dirty="0">
                        <a:effectLst/>
                        <a:latin typeface="Times New Roman"/>
                        <a:ea typeface="Times New Roman"/>
                      </a:endParaRPr>
                    </a:p>
                  </a:txBody>
                  <a:tcPr marL="51245" marR="5124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8178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nte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234bc5-676d-41d9-98cb-eac5cd0817fe">
      <Value>1</Value>
    </TaxCatchAll>
    <e5907546988c4e8c9baabef7a7152e87 xmlns="f9234bc5-676d-41d9-98cb-eac5cd0817fe">
      <Terms xmlns="http://schemas.microsoft.com/office/infopath/2007/PartnerControls">
        <TermInfo xmlns="http://schemas.microsoft.com/office/infopath/2007/PartnerControls">
          <TermName xmlns="http://schemas.microsoft.com/office/infopath/2007/PartnerControls">Document</TermName>
          <TermId xmlns="http://schemas.microsoft.com/office/infopath/2007/PartnerControls">2bc295bf-0bf1-44d1-9b2a-e81c04385a3a</TermId>
        </TermInfo>
      </Terms>
    </e5907546988c4e8c9baabef7a7152e87>
    <ModifiedByJobTitle xmlns="F9234BC5-676D-41D9-98CB-EAC5CD0817FE"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223C1E2F6BEE548834DBE54F9CF129F" ma:contentTypeVersion="31" ma:contentTypeDescription="Create a new document." ma:contentTypeScope="" ma:versionID="004b62eee19b5cf6fc8975b46ede9396">
  <xsd:schema xmlns:xsd="http://www.w3.org/2001/XMLSchema" xmlns:xs="http://www.w3.org/2001/XMLSchema" xmlns:p="http://schemas.microsoft.com/office/2006/metadata/properties" xmlns:ns2="F9234BC5-676D-41D9-98CB-EAC5CD0817FE" xmlns:ns3="f9234bc5-676d-41d9-98cb-eac5cd0817fe" xmlns:ns4="5f38495e-07f6-4a32-8a89-75bd70548eac" xmlns:ns5="3d2f7b84-0b8c-49c0-b404-3407b37ad20a" targetNamespace="http://schemas.microsoft.com/office/2006/metadata/properties" ma:root="true" ma:fieldsID="847dd3f8c01a0e55dba0a14c2db1c3a7" ns2:_="" ns3:_="" ns4:_="" ns5:_="">
    <xsd:import namespace="F9234BC5-676D-41D9-98CB-EAC5CD0817FE"/>
    <xsd:import namespace="f9234bc5-676d-41d9-98cb-eac5cd0817fe"/>
    <xsd:import namespace="5f38495e-07f6-4a32-8a89-75bd70548eac"/>
    <xsd:import namespace="3d2f7b84-0b8c-49c0-b404-3407b37ad20a"/>
    <xsd:element name="properties">
      <xsd:complexType>
        <xsd:sequence>
          <xsd:element name="documentManagement">
            <xsd:complexType>
              <xsd:all>
                <xsd:element ref="ns2:ModifiedByJobTitle" minOccurs="0"/>
                <xsd:element ref="ns3:e5907546988c4e8c9baabef7a7152e87" minOccurs="0"/>
                <xsd:element ref="ns3:TaxCatchAll" minOccurs="0"/>
                <xsd:element ref="ns3:TaxCatchAllLabel" minOccurs="0"/>
                <xsd:element ref="ns4:SharedWithUsers" minOccurs="0"/>
                <xsd:element ref="ns4:SharingHintHash" minOccurs="0"/>
                <xsd:element ref="ns4:SharedWithDetails" minOccurs="0"/>
                <xsd:element ref="ns4:LastSharedByUser" minOccurs="0"/>
                <xsd:element ref="ns4:LastSharedByTime" minOccurs="0"/>
                <xsd:element ref="ns5:MediaServiceMetadata" minOccurs="0"/>
                <xsd:element ref="ns5:MediaServiceFastMetadata" minOccurs="0"/>
                <xsd:element ref="ns5:MediaServiceAutoTags" minOccurs="0"/>
                <xsd:element ref="ns5:MediaServiceDateTaken" minOccurs="0"/>
                <xsd:element ref="ns5:MediaServiceLocation" minOccurs="0"/>
                <xsd:element ref="ns5:MediaServiceOCR" minOccurs="0"/>
                <xsd:element ref="ns5:MediaServiceEventHashCode" minOccurs="0"/>
                <xsd:element ref="ns5: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ModifiedByJobTitle" ma:index="8" nillable="true" ma:displayName="ModifiedByJobTitle" ma:internalName="ModifiedByJobTitl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34bc5-676d-41d9-98cb-eac5cd0817fe" elementFormDefault="qualified">
    <xsd:import namespace="http://schemas.microsoft.com/office/2006/documentManagement/types"/>
    <xsd:import namespace="http://schemas.microsoft.com/office/infopath/2007/PartnerControls"/>
    <xsd:element name="e5907546988c4e8c9baabef7a7152e87" ma:index="9" nillable="true" ma:taxonomy="true" ma:internalName="e5907546988c4e8c9baabef7a7152e87" ma:taxonomyFieldName="Classified" ma:displayName="Classified" ma:readOnly="false" ma:default="1;#Document|2bc295bf-0bf1-44d1-9b2a-e81c04385a3a" ma:fieldId="{e5907546-988c-4e8c-9baa-bef7a7152e87}" ma:sspId="320c34e5-3de5-4711-b8de-78f3088d3d03" ma:termSetId="ec34cdfc-97bc-4c18-8bbe-bf211122e52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ad89f02a-c897-4dec-a134-c0ab831a102f}" ma:internalName="TaxCatchAll" ma:showField="CatchAllData" ma:web="5f38495e-07f6-4a32-8a89-75bd70548eac">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ad89f02a-c897-4dec-a134-c0ab831a102f}" ma:internalName="TaxCatchAllLabel" ma:readOnly="true" ma:showField="CatchAllDataLabel" ma:web="5f38495e-07f6-4a32-8a89-75bd70548ea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f38495e-07f6-4a32-8a89-75bd70548ea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d2f7b84-0b8c-49c0-b404-3407b37ad20a"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AutoTags" ma:index="20" nillable="true" ma:displayName="MediaServiceAutoTags" ma:description="" ma:internalName="MediaServiceAutoTags" ma:readOnly="true">
      <xsd:simpleType>
        <xsd:restriction base="dms:Text"/>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Location" ma:index="22" nillable="true" ma:displayName="MediaServiceLocation" ma:description="" ma:internalName="MediaServiceLocation" ma:readOnly="true">
      <xsd:simpleType>
        <xsd:restriction base="dms:Text"/>
      </xsd:simpleType>
    </xsd:element>
    <xsd:element name="MediaServiceOCR" ma:index="23"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947DAE-98F3-4E63-91AB-63FBAD55F5A6}">
  <ds:schemaRefs>
    <ds:schemaRef ds:uri="http://schemas.microsoft.com/office/2006/metadata/longProperties"/>
  </ds:schemaRefs>
</ds:datastoreItem>
</file>

<file path=customXml/itemProps2.xml><?xml version="1.0" encoding="utf-8"?>
<ds:datastoreItem xmlns:ds="http://schemas.openxmlformats.org/officeDocument/2006/customXml" ds:itemID="{4A0F479F-80BA-42F7-A080-013BD42CE5F3}">
  <ds:schemaRefs>
    <ds:schemaRef ds:uri="http://schemas.microsoft.com/sharepoint/v3/contenttype/forms"/>
  </ds:schemaRefs>
</ds:datastoreItem>
</file>

<file path=customXml/itemProps3.xml><?xml version="1.0" encoding="utf-8"?>
<ds:datastoreItem xmlns:ds="http://schemas.openxmlformats.org/officeDocument/2006/customXml" ds:itemID="{4F34BAF1-CE45-4A14-91F8-62E6BAF9EB3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f38495e-07f6-4a32-8a89-75bd70548eac"/>
    <ds:schemaRef ds:uri="F9234BC5-676D-41D9-98CB-EAC5CD0817FE"/>
    <ds:schemaRef ds:uri="http://purl.org/dc/elements/1.1/"/>
    <ds:schemaRef ds:uri="http://schemas.microsoft.com/office/2006/metadata/properties"/>
    <ds:schemaRef ds:uri="3d2f7b84-0b8c-49c0-b404-3407b37ad20a"/>
    <ds:schemaRef ds:uri="f9234bc5-676d-41d9-98cb-eac5cd0817fe"/>
    <ds:schemaRef ds:uri="http://www.w3.org/XML/1998/namespace"/>
    <ds:schemaRef ds:uri="http://purl.org/dc/dcmitype/"/>
  </ds:schemaRefs>
</ds:datastoreItem>
</file>

<file path=customXml/itemProps4.xml><?xml version="1.0" encoding="utf-8"?>
<ds:datastoreItem xmlns:ds="http://schemas.openxmlformats.org/officeDocument/2006/customXml" ds:itemID="{750792D8-686A-405C-B3DA-BA601EEEB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234BC5-676D-41D9-98CB-EAC5CD0817FE"/>
    <ds:schemaRef ds:uri="f9234bc5-676d-41d9-98cb-eac5cd0817fe"/>
    <ds:schemaRef ds:uri="5f38495e-07f6-4a32-8a89-75bd70548eac"/>
    <ds:schemaRef ds:uri="3d2f7b84-0b8c-49c0-b404-3407b37ad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511</TotalTime>
  <Words>1184</Words>
  <Application>Microsoft Office PowerPoint</Application>
  <PresentationFormat>On-screen Show (16:9)</PresentationFormat>
  <Paragraphs>184</Paragraphs>
  <Slides>27</Slides>
  <Notes>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MS PGothic</vt:lpstr>
      <vt:lpstr>Arial</vt:lpstr>
      <vt:lpstr>Arial Black</vt:lpstr>
      <vt:lpstr>Calibri</vt:lpstr>
      <vt:lpstr>Cambria</vt:lpstr>
      <vt:lpstr>Comic Sans MS</vt:lpstr>
      <vt:lpstr>Helvetica</vt:lpstr>
      <vt:lpstr>Tahoma</vt:lpstr>
      <vt:lpstr>Times New Roman</vt:lpstr>
      <vt:lpstr>Wingdings</vt:lpstr>
      <vt:lpstr>Office Theme</vt:lpstr>
      <vt:lpstr> Module Two  Session Eleven  </vt:lpstr>
      <vt:lpstr>Karakia Timatanga </vt:lpstr>
      <vt:lpstr>Waiata</vt:lpstr>
      <vt:lpstr>Day plan</vt:lpstr>
      <vt:lpstr>Session outcomes</vt:lpstr>
      <vt:lpstr>EVALUATION</vt:lpstr>
      <vt:lpstr>Techniques for evaluating learning during and after a session:</vt:lpstr>
      <vt:lpstr>PowerPoint Presentation</vt:lpstr>
      <vt:lpstr>Keep, Delete, Add, Alter</vt:lpstr>
      <vt:lpstr>Closing round</vt:lpstr>
      <vt:lpstr>PowerPoint Presentation</vt:lpstr>
      <vt:lpstr>PowerPoint Presentation</vt:lpstr>
      <vt:lpstr>PowerPoint Presentation</vt:lpstr>
      <vt:lpstr>PowerPoint Presentation</vt:lpstr>
      <vt:lpstr>PowerPoint Presentation</vt:lpstr>
      <vt:lpstr>Assessment</vt:lpstr>
      <vt:lpstr>Reflection </vt:lpstr>
      <vt:lpstr>Summary</vt:lpstr>
      <vt:lpstr>Programme Evaluation</vt:lpstr>
      <vt:lpstr>Some questions …</vt:lpstr>
      <vt:lpstr>Why do we evaluate?</vt:lpstr>
      <vt:lpstr>What do we evaluate?</vt:lpstr>
      <vt:lpstr>Who evaluates?</vt:lpstr>
      <vt:lpstr>How do we evaluate?</vt:lpstr>
      <vt:lpstr>What do we do with the evaluations?</vt:lpstr>
      <vt:lpstr>Review of Learning</vt:lpstr>
      <vt:lpstr>Karakia Whakamutanga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NZ-Sino Model Programme</dc:title>
  <dc:creator>Jacqui James</dc:creator>
  <cp:lastModifiedBy>Jacqui James</cp:lastModifiedBy>
  <cp:revision>31</cp:revision>
  <dcterms:created xsi:type="dcterms:W3CDTF">2019-05-09T07:48:43Z</dcterms:created>
  <dcterms:modified xsi:type="dcterms:W3CDTF">2019-06-12T03:22:07Z</dcterms:modified>
</cp:coreProperties>
</file>