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357" r:id="rId6"/>
    <p:sldId id="260" r:id="rId7"/>
    <p:sldId id="379" r:id="rId8"/>
    <p:sldId id="282" r:id="rId9"/>
    <p:sldId id="324" r:id="rId10"/>
    <p:sldId id="358" r:id="rId11"/>
    <p:sldId id="359" r:id="rId12"/>
    <p:sldId id="378" r:id="rId13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660"/>
    <p:restoredTop sz="77040"/>
  </p:normalViewPr>
  <p:slideViewPr>
    <p:cSldViewPr snapToGrid="0" snapToObjects="1">
      <p:cViewPr varScale="1">
        <p:scale>
          <a:sx n="70" d="100"/>
          <a:sy n="70" d="100"/>
        </p:scale>
        <p:origin x="342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808F6F-3BCC-8548-9930-644B1D819996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E236C0-65DA-174A-BFCE-BE46EE1AB2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16389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7140C2-04DF-794D-9639-7EF0D0A953E0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311DAF-1433-E348-952C-4295ACCD58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83227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ＭＳ Ｐゴシック" pitchFamily="-10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336790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Divide white/butcher’s paper into thirds using the headings: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62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Make this about the whole module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8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5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894BFF-05E5-2C4D-86FB-D923AE88D33E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C53DB72-F353-3E46-A8A1-408359139B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508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C9A44D9-4157-0F4A-AA67-6E48CD28A310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B4EE690-1A44-854B-AD12-6642A316DA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80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FA06B46-9F8C-BE43-9590-46E734E9776A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14F5F57-7FBF-DD44-A335-ACC5AF7B8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49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FCC1E22-BD0A-1848-9261-810858117ABF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F1FAF1E-E89D-EB42-A56E-87E7AEFADF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99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34AD528-6637-A94B-9705-AADE540ACDE6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189140E-AA30-8C49-B164-470641A87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446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E3896B6-8360-8746-9CFC-1F263391D5DB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6626E52-141E-CC48-9581-C598E20D04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85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C093DE6-529B-AD45-97BC-4E88DC47EA84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34AC801-FE54-4D4D-8CBE-BCE744F49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74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30FD3A6-9E88-E746-BC14-AA1218108928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644362D-1867-254B-ACB4-FBCE2A9C96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727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7F7A5A6-969E-264A-B67A-67D420C5DA46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3359AE5-D10D-2041-AD74-D47BC70A95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55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8A66633-27E4-834F-A0C7-4F7152FC4C9B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5AA12B6-1CA1-484F-89E0-9D46CC94DD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47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6BE03FD-574E-EF4F-BC5C-F58172CBAB66}" type="datetime1">
              <a:rPr lang="en-US" altLang="en-US"/>
              <a:pPr/>
              <a:t>6/12/2019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9C9510A-9673-684E-A2C7-44F6D904F6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84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J019464 WIN Powerpoint Branding.jpg"/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240088"/>
            <a:ext cx="9144000" cy="190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itchFamily="-109" charset="0"/>
          <a:ea typeface="ＭＳ Ｐゴシック" pitchFamily="-109" charset="-128"/>
          <a:cs typeface="ＭＳ Ｐゴシック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itchFamily="-109" charset="0"/>
          <a:ea typeface="ＭＳ Ｐゴシック" pitchFamily="-109" charset="-128"/>
          <a:cs typeface="ＭＳ Ｐゴシック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itchFamily="-109" charset="0"/>
          <a:ea typeface="ＭＳ Ｐゴシック" pitchFamily="-109" charset="-128"/>
          <a:cs typeface="ＭＳ Ｐゴシック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Black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iasnotes.blogspot.com/2009/04/herramientas-indispensables-para-todo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510167" cy="5143500"/>
          </a:xfrm>
          <a:prstGeom prst="rect">
            <a:avLst/>
          </a:prstGeom>
          <a:solidFill>
            <a:srgbClr val="3869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/>
          <p:cNvSpPr>
            <a:spLocks noGrp="1"/>
          </p:cNvSpPr>
          <p:nvPr>
            <p:ph type="ctrTitle"/>
          </p:nvPr>
        </p:nvSpPr>
        <p:spPr bwMode="auto">
          <a:xfrm>
            <a:off x="667542" y="160820"/>
            <a:ext cx="7808916" cy="2031956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  <a:extLst/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914400" eaLnBrk="1" hangingPunct="1">
              <a:lnSpc>
                <a:spcPct val="90000"/>
              </a:lnSpc>
            </a:pPr>
            <a:b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Module Two</a:t>
            </a:r>
            <a:b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Session </a:t>
            </a:r>
            <a:r>
              <a:rPr lang="en-US" altLang="en-US" sz="2800" dirty="0">
                <a:solidFill>
                  <a:srgbClr val="FFFFFF"/>
                </a:solidFill>
                <a:ea typeface="+mj-ea"/>
                <a:cs typeface="+mj-cs"/>
              </a:rPr>
              <a:t>Twelve</a:t>
            </a:r>
            <a:b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alt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alt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D67B6-66A1-4084-A931-377113299DA1}"/>
              </a:ext>
            </a:extLst>
          </p:cNvPr>
          <p:cNvSpPr/>
          <p:nvPr/>
        </p:nvSpPr>
        <p:spPr>
          <a:xfrm>
            <a:off x="2228739" y="2744808"/>
            <a:ext cx="507061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Critical Issues </a:t>
            </a:r>
          </a:p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in Assessment</a:t>
            </a:r>
          </a:p>
        </p:txBody>
      </p:sp>
    </p:spTree>
    <p:extLst>
      <p:ext uri="{BB962C8B-B14F-4D97-AF65-F5344CB8AC3E}">
        <p14:creationId xmlns:p14="http://schemas.microsoft.com/office/powerpoint/2010/main" val="2823293994"/>
      </p:ext>
    </p:extLst>
  </p:cSld>
  <p:clrMapOvr>
    <a:masterClrMapping/>
  </p:clrMapOvr>
  <p:transition spd="med" advTm="868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26CE1-89C7-E441-ABC2-8C1A6D98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1" y="258374"/>
            <a:ext cx="9097958" cy="1025266"/>
          </a:xfrm>
        </p:spPr>
        <p:txBody>
          <a:bodyPr/>
          <a:lstStyle/>
          <a:p>
            <a:r>
              <a:rPr lang="en-US" sz="3200" dirty="0"/>
              <a:t>Karakia </a:t>
            </a:r>
            <a:r>
              <a:rPr lang="en-US" sz="3200" dirty="0" err="1"/>
              <a:t>Timatanga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8CB205B-FA36-46D8-88DE-2D0C0554069F}"/>
              </a:ext>
            </a:extLst>
          </p:cNvPr>
          <p:cNvSpPr txBox="1">
            <a:spLocks/>
          </p:cNvSpPr>
          <p:nvPr/>
        </p:nvSpPr>
        <p:spPr>
          <a:xfrm>
            <a:off x="186612" y="995225"/>
            <a:ext cx="4161453" cy="388990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0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 err="1">
                <a:solidFill>
                  <a:schemeClr val="bg1"/>
                </a:solidFill>
              </a:rPr>
              <a:t>Whakataka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hau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uru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 err="1">
                <a:solidFill>
                  <a:schemeClr val="bg1"/>
                </a:solidFill>
              </a:rPr>
              <a:t>Whakataka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hau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tonga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Kia </a:t>
            </a:r>
            <a:r>
              <a:rPr lang="en-US" sz="2000" b="1" dirty="0" err="1">
                <a:solidFill>
                  <a:schemeClr val="bg1"/>
                </a:solidFill>
              </a:rPr>
              <a:t>mākinakina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uta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Kia </a:t>
            </a:r>
            <a:r>
              <a:rPr lang="en-US" sz="2000" b="1" dirty="0" err="1">
                <a:solidFill>
                  <a:schemeClr val="bg1"/>
                </a:solidFill>
              </a:rPr>
              <a:t>mātaratara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ki</a:t>
            </a:r>
            <a:r>
              <a:rPr lang="en-US" sz="2000" b="1" dirty="0">
                <a:solidFill>
                  <a:schemeClr val="bg1"/>
                </a:solidFill>
              </a:rPr>
              <a:t> tai.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E </a:t>
            </a:r>
            <a:r>
              <a:rPr lang="en-US" sz="2000" b="1" dirty="0" err="1">
                <a:solidFill>
                  <a:schemeClr val="bg1"/>
                </a:solidFill>
              </a:rPr>
              <a:t>hī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ake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ana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te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atakura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He </a:t>
            </a:r>
            <a:r>
              <a:rPr lang="en-US" sz="2000" b="1" dirty="0" err="1">
                <a:solidFill>
                  <a:schemeClr val="bg1"/>
                </a:solidFill>
              </a:rPr>
              <a:t>tio</a:t>
            </a:r>
            <a:r>
              <a:rPr lang="en-US" sz="2000" b="1" dirty="0">
                <a:solidFill>
                  <a:schemeClr val="bg1"/>
                </a:solidFill>
              </a:rPr>
              <a:t>, he </a:t>
            </a:r>
            <a:r>
              <a:rPr lang="en-US" sz="2000" b="1" dirty="0" err="1">
                <a:solidFill>
                  <a:schemeClr val="bg1"/>
                </a:solidFill>
              </a:rPr>
              <a:t>huka</a:t>
            </a:r>
            <a:r>
              <a:rPr lang="en-US" sz="2000" b="1" dirty="0">
                <a:solidFill>
                  <a:schemeClr val="bg1"/>
                </a:solidFill>
              </a:rPr>
              <a:t>, he </a:t>
            </a:r>
            <a:r>
              <a:rPr lang="en-US" sz="2000" b="1" dirty="0" err="1">
                <a:solidFill>
                  <a:schemeClr val="bg1"/>
                </a:solidFill>
              </a:rPr>
              <a:t>hau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hū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  <a:endParaRPr lang="en-NZ" sz="2000" b="1" dirty="0">
              <a:solidFill>
                <a:schemeClr val="bg1"/>
              </a:solidFill>
            </a:endParaRPr>
          </a:p>
          <a:p>
            <a:pPr marL="182563" indent="0">
              <a:buNone/>
            </a:pPr>
            <a:r>
              <a:rPr lang="en-US" sz="2000" b="1" dirty="0" err="1">
                <a:solidFill>
                  <a:schemeClr val="bg1"/>
                </a:solidFill>
              </a:rPr>
              <a:t>Tihei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mauriora</a:t>
            </a:r>
            <a:r>
              <a:rPr lang="en-US" sz="2000" b="1" dirty="0">
                <a:solidFill>
                  <a:schemeClr val="bg1"/>
                </a:solidFill>
              </a:rPr>
              <a:t>!</a:t>
            </a:r>
            <a:r>
              <a:rPr lang="en-NZ" sz="2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B01F0B-99BE-4069-848E-81A62C92D5A6}"/>
              </a:ext>
            </a:extLst>
          </p:cNvPr>
          <p:cNvSpPr txBox="1">
            <a:spLocks/>
          </p:cNvSpPr>
          <p:nvPr/>
        </p:nvSpPr>
        <p:spPr>
          <a:xfrm>
            <a:off x="4572000" y="992682"/>
            <a:ext cx="4520680" cy="389244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indent="0">
              <a:buNone/>
            </a:pPr>
            <a:endParaRPr lang="en-US" sz="2000" b="1" i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Cease the winds from the west.</a:t>
            </a:r>
            <a:endParaRPr lang="en-NZ" sz="2000" b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Cease the winds from the south.</a:t>
            </a:r>
            <a:endParaRPr lang="en-NZ" sz="2000" b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Let the breeze blow over the land.</a:t>
            </a:r>
            <a:endParaRPr lang="en-NZ" sz="2000" b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Let the breeze blow over the ocean.</a:t>
            </a:r>
            <a:endParaRPr lang="en-NZ" sz="2000" b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Let the red-tipped dawn come with a sharpened air.</a:t>
            </a:r>
            <a:endParaRPr lang="en-NZ" sz="2000" b="1" dirty="0">
              <a:solidFill>
                <a:schemeClr val="bg1"/>
              </a:solidFill>
            </a:endParaRPr>
          </a:p>
          <a:p>
            <a:pPr marL="92075" indent="0">
              <a:buNone/>
            </a:pPr>
            <a:r>
              <a:rPr lang="en-US" sz="2000" b="1" i="1" dirty="0">
                <a:solidFill>
                  <a:schemeClr val="bg1"/>
                </a:solidFill>
              </a:rPr>
              <a:t>A touch of frost, a promise of glorious day.</a:t>
            </a:r>
            <a:endParaRPr lang="en-NZ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4085904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26CE1-89C7-E441-ABC2-8C1A6D98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2" y="206375"/>
            <a:ext cx="8229600" cy="857250"/>
          </a:xfrm>
        </p:spPr>
        <p:txBody>
          <a:bodyPr/>
          <a:lstStyle/>
          <a:p>
            <a:r>
              <a:rPr lang="en-US" sz="3200" dirty="0" err="1"/>
              <a:t>Waiata</a:t>
            </a:r>
            <a:endParaRPr lang="en-US" sz="3200" dirty="0"/>
          </a:p>
        </p:txBody>
      </p:sp>
      <p:pic>
        <p:nvPicPr>
          <p:cNvPr id="4" name="waiata2.mp3">
            <a:hlinkClick r:id="" action="ppaction://media"/>
            <a:extLst>
              <a:ext uri="{FF2B5EF4-FFF2-40B4-BE49-F238E27FC236}">
                <a16:creationId xmlns:a16="http://schemas.microsoft.com/office/drawing/2014/main" id="{6707A7A1-FC00-C74B-AC77-FEFE6B144E85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38605" y="236325"/>
            <a:ext cx="609600" cy="609600"/>
          </a:xfr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8CB205B-FA36-46D8-88DE-2D0C0554069F}"/>
              </a:ext>
            </a:extLst>
          </p:cNvPr>
          <p:cNvSpPr txBox="1">
            <a:spLocks/>
          </p:cNvSpPr>
          <p:nvPr/>
        </p:nvSpPr>
        <p:spPr>
          <a:xfrm>
            <a:off x="457199" y="1200150"/>
            <a:ext cx="3760237" cy="301728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2800"/>
              <a:t>Tō tatou waka</a:t>
            </a:r>
          </a:p>
          <a:p>
            <a:pPr marL="0" indent="0">
              <a:buFont typeface="Arial" charset="0"/>
              <a:buNone/>
            </a:pPr>
            <a:r>
              <a:rPr lang="en-US" sz="2800"/>
              <a:t>Ko te rangimārie</a:t>
            </a:r>
          </a:p>
          <a:p>
            <a:pPr marL="0" indent="0">
              <a:buFont typeface="Arial" charset="0"/>
              <a:buNone/>
            </a:pPr>
            <a:r>
              <a:rPr lang="en-US" sz="2800"/>
              <a:t>Ngā hoe o runga</a:t>
            </a:r>
          </a:p>
          <a:p>
            <a:pPr marL="0" indent="0">
              <a:buFont typeface="Arial" charset="0"/>
              <a:buNone/>
            </a:pPr>
            <a:r>
              <a:rPr lang="en-US" sz="2800"/>
              <a:t>Ko te puna o te aroha</a:t>
            </a:r>
          </a:p>
          <a:p>
            <a:pPr marL="0" indent="0" defTabSz="914400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800"/>
              <a:t>Ko te puna o te aroha</a:t>
            </a:r>
          </a:p>
          <a:p>
            <a:endParaRPr lang="en-NZ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B01F0B-99BE-4069-848E-81A62C92D5A6}"/>
              </a:ext>
            </a:extLst>
          </p:cNvPr>
          <p:cNvSpPr txBox="1">
            <a:spLocks/>
          </p:cNvSpPr>
          <p:nvPr/>
        </p:nvSpPr>
        <p:spPr>
          <a:xfrm>
            <a:off x="4572000" y="1283737"/>
            <a:ext cx="4114800" cy="301728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0">
              <a:buNone/>
            </a:pPr>
            <a:r>
              <a:rPr lang="en-US" sz="2800" dirty="0"/>
              <a:t>Our vehicle of</a:t>
            </a:r>
          </a:p>
          <a:p>
            <a:pPr marL="274638" indent="0">
              <a:buNone/>
            </a:pPr>
            <a:r>
              <a:rPr lang="en-US" sz="2800" dirty="0"/>
              <a:t>peace paddles upon</a:t>
            </a:r>
          </a:p>
          <a:p>
            <a:pPr marL="274638" indent="0">
              <a:buNone/>
            </a:pPr>
            <a:r>
              <a:rPr lang="en-US" sz="2800" dirty="0"/>
              <a:t>the wellspring of love</a:t>
            </a:r>
          </a:p>
          <a:p>
            <a:pPr marL="274638" lvl="0" indent="0" defTabSz="91440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800" dirty="0"/>
              <a:t>the wellspring of love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4290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59AF-4F44-CC4C-8575-1978BEC0F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90" y="273843"/>
            <a:ext cx="3840085" cy="1269596"/>
          </a:xfrm>
        </p:spPr>
        <p:txBody>
          <a:bodyPr>
            <a:normAutofit/>
          </a:bodyPr>
          <a:lstStyle/>
          <a:p>
            <a:r>
              <a:rPr lang="en-US" sz="3200" dirty="0"/>
              <a:t>Day plan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490" y="1737360"/>
            <a:ext cx="3429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277C8-AB68-4541-AF9C-9517ECBA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90" y="1931275"/>
            <a:ext cx="4876157" cy="2596671"/>
          </a:xfrm>
        </p:spPr>
        <p:txBody>
          <a:bodyPr>
            <a:normAutofit/>
          </a:bodyPr>
          <a:lstStyle/>
          <a:p>
            <a:r>
              <a:rPr lang="en-US" sz="2800" dirty="0"/>
              <a:t>What’s happening today?</a:t>
            </a:r>
          </a:p>
        </p:txBody>
      </p:sp>
      <p:pic>
        <p:nvPicPr>
          <p:cNvPr id="4" name="Picture 3" descr="A picture containing indoor, LEGO&#10;&#10;Description generated with high confidence">
            <a:extLst>
              <a:ext uri="{FF2B5EF4-FFF2-40B4-BE49-F238E27FC236}">
                <a16:creationId xmlns:a16="http://schemas.microsoft.com/office/drawing/2014/main" id="{4AD38ECB-E55B-4297-BD27-FFB35EA4B17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60" r="18551" b="-1"/>
          <a:stretch/>
        </p:blipFill>
        <p:spPr>
          <a:xfrm>
            <a:off x="5462649" y="10"/>
            <a:ext cx="3681349" cy="4371385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3102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7F18F2A-6A9E-4778-A150-D273C3CB24B9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0" y="465536"/>
            <a:ext cx="9034817" cy="79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sz="3200" b="1" dirty="0">
                <a:latin typeface="+mn-lt"/>
                <a:ea typeface="ＭＳ Ｐゴシック" panose="020B0600070205080204" pitchFamily="34" charset="-128"/>
              </a:rPr>
              <a:t>Learning Outcomes</a:t>
            </a:r>
            <a:endParaRPr lang="en-NZ" altLang="en-US" sz="3200" b="1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FBBCC66-FDC6-4DF2-8EF8-1A6FD0011572}"/>
              </a:ext>
            </a:extLst>
          </p:cNvPr>
          <p:cNvSpPr>
            <a:spLocks noGrp="1"/>
          </p:cNvSpPr>
          <p:nvPr>
            <p:ph idx="4294967295"/>
          </p:nvPr>
        </p:nvSpPr>
        <p:spPr bwMode="auto">
          <a:xfrm>
            <a:off x="1406060" y="1545609"/>
            <a:ext cx="6331879" cy="1595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None/>
            </a:pPr>
            <a:r>
              <a:rPr lang="en-NZ" altLang="en-US" sz="2800" dirty="0">
                <a:ea typeface="ＭＳ Ｐゴシック" panose="020B0600070205080204" pitchFamily="34" charset="-128"/>
              </a:rPr>
              <a:t>Explore critical issues in assessment.</a:t>
            </a:r>
          </a:p>
          <a:p>
            <a:pPr marL="0" indent="0">
              <a:buNone/>
            </a:pPr>
            <a:r>
              <a:rPr lang="en-NZ" altLang="en-US" sz="2800" dirty="0">
                <a:ea typeface="ＭＳ Ｐゴシック" panose="020B0600070205080204" pitchFamily="34" charset="-128"/>
              </a:rPr>
              <a:t>Review learning around assessment.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7F18F2A-6A9E-4778-A150-D273C3CB24B9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0" y="465536"/>
            <a:ext cx="9144000" cy="79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sz="3200" b="1" dirty="0">
                <a:latin typeface="+mn-lt"/>
                <a:ea typeface="ＭＳ Ｐゴシック" panose="020B0600070205080204" pitchFamily="34" charset="-128"/>
              </a:rPr>
              <a:t>Issues in assessment …. Same or different?</a:t>
            </a:r>
            <a:endParaRPr lang="en-NZ" altLang="en-US" sz="3200" b="1" dirty="0">
              <a:latin typeface="+mn-lt"/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9E65845-CF64-4CF8-A6E1-FC347BDDD388}"/>
              </a:ext>
            </a:extLst>
          </p:cNvPr>
          <p:cNvSpPr/>
          <p:nvPr/>
        </p:nvSpPr>
        <p:spPr>
          <a:xfrm>
            <a:off x="360975" y="1496773"/>
            <a:ext cx="276627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Changes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AA9DC2-9C51-4A27-805B-3F510AD53499}"/>
              </a:ext>
            </a:extLst>
          </p:cNvPr>
          <p:cNvSpPr/>
          <p:nvPr/>
        </p:nvSpPr>
        <p:spPr>
          <a:xfrm>
            <a:off x="3699173" y="1327495"/>
            <a:ext cx="1471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Same</a:t>
            </a:r>
            <a:r>
              <a:rPr lang="en-US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CF017-6C9C-4A4D-AC20-A29D0316A167}"/>
              </a:ext>
            </a:extLst>
          </p:cNvPr>
          <p:cNvSpPr/>
          <p:nvPr/>
        </p:nvSpPr>
        <p:spPr>
          <a:xfrm>
            <a:off x="6066547" y="1579733"/>
            <a:ext cx="18694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Different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E10FF8C-79AD-4AEE-82E7-1A7B840C1639}"/>
              </a:ext>
            </a:extLst>
          </p:cNvPr>
          <p:cNvCxnSpPr/>
          <p:nvPr/>
        </p:nvCxnSpPr>
        <p:spPr>
          <a:xfrm>
            <a:off x="3035808" y="1426464"/>
            <a:ext cx="0" cy="25694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53F3B3E-B54C-4B85-969C-B6F5BA2E9233}"/>
              </a:ext>
            </a:extLst>
          </p:cNvPr>
          <p:cNvCxnSpPr/>
          <p:nvPr/>
        </p:nvCxnSpPr>
        <p:spPr>
          <a:xfrm>
            <a:off x="5702808" y="1402064"/>
            <a:ext cx="0" cy="25694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731821-3535-4A4E-B1AB-34C3A48ADBDC}"/>
              </a:ext>
            </a:extLst>
          </p:cNvPr>
          <p:cNvCxnSpPr>
            <a:cxnSpLocks/>
          </p:cNvCxnSpPr>
          <p:nvPr/>
        </p:nvCxnSpPr>
        <p:spPr>
          <a:xfrm flipH="1">
            <a:off x="888820" y="2164508"/>
            <a:ext cx="72401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E9B0E293-0E0C-48A3-8022-A3A88B648D97}"/>
              </a:ext>
            </a:extLst>
          </p:cNvPr>
          <p:cNvSpPr/>
          <p:nvPr/>
        </p:nvSpPr>
        <p:spPr>
          <a:xfrm>
            <a:off x="840549" y="2801372"/>
            <a:ext cx="1929380" cy="1051548"/>
          </a:xfrm>
          <a:prstGeom prst="wedgeRectCallout">
            <a:avLst>
              <a:gd name="adj1" fmla="val -15619"/>
              <a:gd name="adj2" fmla="val -1001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/>
              <a:t>What changes have you noticed in your learner cohorts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63A3AB4C-8246-41DF-92A6-CC594011BD47}"/>
              </a:ext>
            </a:extLst>
          </p:cNvPr>
          <p:cNvSpPr/>
          <p:nvPr/>
        </p:nvSpPr>
        <p:spPr>
          <a:xfrm>
            <a:off x="3276601" y="2801372"/>
            <a:ext cx="1929380" cy="1051548"/>
          </a:xfrm>
          <a:prstGeom prst="wedgeRectCallout">
            <a:avLst>
              <a:gd name="adj1" fmla="val -15619"/>
              <a:gd name="adj2" fmla="val -1001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NZ" dirty="0"/>
              <a:t>Are any of the issues in the readings the same?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65EC32A3-26F4-4291-BBF7-B8B3239B8150}"/>
              </a:ext>
            </a:extLst>
          </p:cNvPr>
          <p:cNvSpPr/>
          <p:nvPr/>
        </p:nvSpPr>
        <p:spPr>
          <a:xfrm>
            <a:off x="5966962" y="2792488"/>
            <a:ext cx="1929380" cy="1051548"/>
          </a:xfrm>
          <a:prstGeom prst="wedgeRectCallout">
            <a:avLst>
              <a:gd name="adj1" fmla="val -15619"/>
              <a:gd name="adj2" fmla="val -10011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NZ" dirty="0"/>
              <a:t>What differences are you aware of?</a:t>
            </a:r>
          </a:p>
        </p:txBody>
      </p:sp>
    </p:spTree>
    <p:extLst>
      <p:ext uri="{BB962C8B-B14F-4D97-AF65-F5344CB8AC3E}">
        <p14:creationId xmlns:p14="http://schemas.microsoft.com/office/powerpoint/2010/main" val="15255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1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97661" y="210280"/>
            <a:ext cx="8579095" cy="138319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36E341-1E40-4439-BFD7-C3714ECA9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763" y="325158"/>
            <a:ext cx="8354890" cy="6978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 eaLnBrk="1" hangingPunct="1">
              <a:lnSpc>
                <a:spcPct val="90000"/>
              </a:lnSpc>
            </a:pPr>
            <a:r>
              <a:rPr lang="en-US" sz="4100" dirty="0">
                <a:solidFill>
                  <a:srgbClr val="FF0000"/>
                </a:solidFill>
                <a:ea typeface="+mj-ea"/>
                <a:cs typeface="+mj-cs"/>
              </a:rPr>
              <a:t>Review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72558" y="1141719"/>
            <a:ext cx="58293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AB2E4216-26C7-46EE-8A4F-0FD2DD6366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26519" r="68296" b="13530"/>
          <a:stretch/>
        </p:blipFill>
        <p:spPr>
          <a:xfrm>
            <a:off x="347867" y="1820113"/>
            <a:ext cx="3810309" cy="299822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87208" y="1947627"/>
            <a:ext cx="0" cy="27432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stationary&#10;&#10;Description generated with high confidence">
            <a:extLst>
              <a:ext uri="{FF2B5EF4-FFF2-40B4-BE49-F238E27FC236}">
                <a16:creationId xmlns:a16="http://schemas.microsoft.com/office/drawing/2014/main" id="{E1C927C4-78BF-4FC5-B475-BBB9510B90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65486" t="30556" b="11245"/>
          <a:stretch/>
        </p:blipFill>
        <p:spPr>
          <a:xfrm>
            <a:off x="5340639" y="1820113"/>
            <a:ext cx="3424010" cy="29982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19DCF5-EB31-49A2-B285-49B7A0727DA5}"/>
              </a:ext>
            </a:extLst>
          </p:cNvPr>
          <p:cNvSpPr/>
          <p:nvPr/>
        </p:nvSpPr>
        <p:spPr>
          <a:xfrm>
            <a:off x="1005089" y="2276978"/>
            <a:ext cx="276990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What is one change you will/might make around assessment design as a result of this module?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B32DC-180E-40D9-963F-C5C2D0C203DD}"/>
              </a:ext>
            </a:extLst>
          </p:cNvPr>
          <p:cNvSpPr/>
          <p:nvPr/>
        </p:nvSpPr>
        <p:spPr>
          <a:xfrm>
            <a:off x="5858588" y="2385690"/>
            <a:ext cx="24770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/>
              <a:t>What questions are still unanswered from this module?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9815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26CE1-89C7-E441-ABC2-8C1A6D98A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2" y="206375"/>
            <a:ext cx="8229600" cy="857250"/>
          </a:xfrm>
        </p:spPr>
        <p:txBody>
          <a:bodyPr/>
          <a:lstStyle/>
          <a:p>
            <a:r>
              <a:rPr lang="en-US" sz="3200" dirty="0"/>
              <a:t>Karakia </a:t>
            </a:r>
            <a:r>
              <a:rPr lang="en-US" sz="3200" dirty="0" err="1"/>
              <a:t>Whakamutanga</a:t>
            </a:r>
            <a:endParaRPr lang="en-US" sz="3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8CB205B-FA36-46D8-88DE-2D0C0554069F}"/>
              </a:ext>
            </a:extLst>
          </p:cNvPr>
          <p:cNvSpPr txBox="1">
            <a:spLocks/>
          </p:cNvSpPr>
          <p:nvPr/>
        </p:nvSpPr>
        <p:spPr>
          <a:xfrm>
            <a:off x="355173" y="821094"/>
            <a:ext cx="3890866" cy="41160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 err="1">
                <a:solidFill>
                  <a:schemeClr val="bg1"/>
                </a:solidFill>
              </a:rPr>
              <a:t>Unuhia</a:t>
            </a:r>
            <a:r>
              <a:rPr lang="en-GB" sz="2400" b="1" dirty="0">
                <a:solidFill>
                  <a:schemeClr val="bg1"/>
                </a:solidFill>
              </a:rPr>
              <a:t>, </a:t>
            </a:r>
            <a:r>
              <a:rPr lang="en-GB" sz="2400" b="1" dirty="0" err="1">
                <a:solidFill>
                  <a:schemeClr val="bg1"/>
                </a:solidFill>
              </a:rPr>
              <a:t>unuhia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b="1" dirty="0" err="1">
                <a:solidFill>
                  <a:schemeClr val="bg1"/>
                </a:solidFill>
              </a:rPr>
              <a:t>Unuhia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ki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te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uru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tapu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nui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chemeClr val="bg1"/>
                </a:solidFill>
              </a:rPr>
              <a:t>Kia </a:t>
            </a:r>
            <a:r>
              <a:rPr lang="en-GB" sz="2400" b="1" dirty="0" err="1">
                <a:solidFill>
                  <a:schemeClr val="bg1"/>
                </a:solidFill>
              </a:rPr>
              <a:t>wātea</a:t>
            </a:r>
            <a:r>
              <a:rPr lang="en-GB" sz="2400" b="1" dirty="0">
                <a:solidFill>
                  <a:schemeClr val="bg1"/>
                </a:solidFill>
              </a:rPr>
              <a:t>, </a:t>
            </a:r>
            <a:r>
              <a:rPr lang="en-GB" sz="2400" b="1" dirty="0" err="1">
                <a:solidFill>
                  <a:schemeClr val="bg1"/>
                </a:solidFill>
              </a:rPr>
              <a:t>kia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māmā</a:t>
            </a:r>
            <a:r>
              <a:rPr lang="en-GB" sz="2400" b="1" dirty="0">
                <a:solidFill>
                  <a:schemeClr val="bg1"/>
                </a:solidFill>
              </a:rPr>
              <a:t>, </a:t>
            </a:r>
            <a:r>
              <a:rPr lang="en-GB" sz="2400" b="1" dirty="0" err="1">
                <a:solidFill>
                  <a:schemeClr val="bg1"/>
                </a:solidFill>
              </a:rPr>
              <a:t>te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ngākau</a:t>
            </a:r>
            <a:r>
              <a:rPr lang="en-GB" sz="2400" b="1" dirty="0">
                <a:solidFill>
                  <a:schemeClr val="bg1"/>
                </a:solidFill>
              </a:rPr>
              <a:t>, </a:t>
            </a:r>
            <a:r>
              <a:rPr lang="en-GB" sz="2400" b="1" dirty="0" err="1">
                <a:solidFill>
                  <a:schemeClr val="bg1"/>
                </a:solidFill>
              </a:rPr>
              <a:t>te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tinana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b="1" dirty="0" err="1">
                <a:solidFill>
                  <a:schemeClr val="bg1"/>
                </a:solidFill>
              </a:rPr>
              <a:t>Te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wairua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i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te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ara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takatā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b="1" dirty="0" err="1">
                <a:solidFill>
                  <a:schemeClr val="bg1"/>
                </a:solidFill>
              </a:rPr>
              <a:t>Koia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rā</a:t>
            </a:r>
            <a:r>
              <a:rPr lang="en-GB" sz="2400" b="1" dirty="0">
                <a:solidFill>
                  <a:schemeClr val="bg1"/>
                </a:solidFill>
              </a:rPr>
              <a:t> e </a:t>
            </a:r>
            <a:r>
              <a:rPr lang="en-GB" sz="2400" b="1" dirty="0" err="1">
                <a:solidFill>
                  <a:schemeClr val="bg1"/>
                </a:solidFill>
              </a:rPr>
              <a:t>Rongo</a:t>
            </a:r>
            <a:r>
              <a:rPr lang="en-GB" sz="2400" b="1" dirty="0">
                <a:solidFill>
                  <a:schemeClr val="bg1"/>
                </a:solidFill>
              </a:rPr>
              <a:t>, </a:t>
            </a:r>
            <a:r>
              <a:rPr lang="en-GB" sz="2400" b="1" dirty="0" err="1">
                <a:solidFill>
                  <a:schemeClr val="bg1"/>
                </a:solidFill>
              </a:rPr>
              <a:t>whakairia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ake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ki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en-GB" sz="2400" b="1" dirty="0" err="1">
                <a:solidFill>
                  <a:schemeClr val="bg1"/>
                </a:solidFill>
              </a:rPr>
              <a:t>runga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chemeClr val="bg1"/>
                </a:solidFill>
              </a:rPr>
              <a:t>Kia </a:t>
            </a:r>
            <a:r>
              <a:rPr lang="en-GB" sz="2400" b="1" dirty="0" err="1">
                <a:solidFill>
                  <a:schemeClr val="bg1"/>
                </a:solidFill>
              </a:rPr>
              <a:t>tina</a:t>
            </a:r>
            <a:r>
              <a:rPr lang="en-GB" sz="2400" b="1" dirty="0">
                <a:solidFill>
                  <a:schemeClr val="bg1"/>
                </a:solidFill>
              </a:rPr>
              <a:t>! TINA! Hui e! TĀIKI E!</a:t>
            </a:r>
            <a:endParaRPr lang="en-NZ" sz="2400" b="1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AB01F0B-99BE-4069-848E-81A62C92D5A6}"/>
              </a:ext>
            </a:extLst>
          </p:cNvPr>
          <p:cNvSpPr txBox="1">
            <a:spLocks/>
          </p:cNvSpPr>
          <p:nvPr/>
        </p:nvSpPr>
        <p:spPr>
          <a:xfrm>
            <a:off x="4572001" y="821094"/>
            <a:ext cx="4329403" cy="41160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109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NZ" sz="2400" b="1" i="1" dirty="0">
                <a:solidFill>
                  <a:schemeClr val="bg1"/>
                </a:solidFill>
              </a:rPr>
              <a:t>Draw on, draw on,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NZ" sz="2400" b="1" i="1" dirty="0">
                <a:solidFill>
                  <a:schemeClr val="bg1"/>
                </a:solidFill>
              </a:rPr>
              <a:t>Draw on the supreme sacredness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NZ" sz="2400" b="1" i="1" dirty="0">
                <a:solidFill>
                  <a:schemeClr val="bg1"/>
                </a:solidFill>
              </a:rPr>
              <a:t>To clear, to free the heart, the body and the spirit of mankind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NZ" sz="2400" b="1" i="1" dirty="0" err="1">
                <a:solidFill>
                  <a:schemeClr val="bg1"/>
                </a:solidFill>
              </a:rPr>
              <a:t>Rongo</a:t>
            </a:r>
            <a:r>
              <a:rPr lang="en-NZ" sz="2400" b="1" i="1" dirty="0">
                <a:solidFill>
                  <a:schemeClr val="bg1"/>
                </a:solidFill>
              </a:rPr>
              <a:t>, suspended high above us (“heaven”)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NZ" sz="2400" b="1" i="1" dirty="0">
                <a:solidFill>
                  <a:schemeClr val="bg1"/>
                </a:solidFill>
              </a:rPr>
              <a:t>Draw together! Affirm!</a:t>
            </a:r>
            <a:endParaRPr lang="en-NZ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73576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intec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234bc5-676d-41d9-98cb-eac5cd0817fe">
      <Value>1</Value>
    </TaxCatchAll>
    <e5907546988c4e8c9baabef7a7152e87 xmlns="f9234bc5-676d-41d9-98cb-eac5cd0817f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2bc295bf-0bf1-44d1-9b2a-e81c04385a3a</TermId>
        </TermInfo>
      </Terms>
    </e5907546988c4e8c9baabef7a7152e87>
    <ModifiedByJobTitle xmlns="F9234BC5-676D-41D9-98CB-EAC5CD0817F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3C1E2F6BEE548834DBE54F9CF129F" ma:contentTypeVersion="31" ma:contentTypeDescription="Create a new document." ma:contentTypeScope="" ma:versionID="004b62eee19b5cf6fc8975b46ede9396">
  <xsd:schema xmlns:xsd="http://www.w3.org/2001/XMLSchema" xmlns:xs="http://www.w3.org/2001/XMLSchema" xmlns:p="http://schemas.microsoft.com/office/2006/metadata/properties" xmlns:ns2="F9234BC5-676D-41D9-98CB-EAC5CD0817FE" xmlns:ns3="f9234bc5-676d-41d9-98cb-eac5cd0817fe" xmlns:ns4="5f38495e-07f6-4a32-8a89-75bd70548eac" xmlns:ns5="3d2f7b84-0b8c-49c0-b404-3407b37ad20a" targetNamespace="http://schemas.microsoft.com/office/2006/metadata/properties" ma:root="true" ma:fieldsID="847dd3f8c01a0e55dba0a14c2db1c3a7" ns2:_="" ns3:_="" ns4:_="" ns5:_="">
    <xsd:import namespace="F9234BC5-676D-41D9-98CB-EAC5CD0817FE"/>
    <xsd:import namespace="f9234bc5-676d-41d9-98cb-eac5cd0817fe"/>
    <xsd:import namespace="5f38495e-07f6-4a32-8a89-75bd70548eac"/>
    <xsd:import namespace="3d2f7b84-0b8c-49c0-b404-3407b37ad20a"/>
    <xsd:element name="properties">
      <xsd:complexType>
        <xsd:sequence>
          <xsd:element name="documentManagement">
            <xsd:complexType>
              <xsd:all>
                <xsd:element ref="ns2:ModifiedByJobTitle" minOccurs="0"/>
                <xsd:element ref="ns3:e5907546988c4e8c9baabef7a7152e87" minOccurs="0"/>
                <xsd:element ref="ns3:TaxCatchAll" minOccurs="0"/>
                <xsd:element ref="ns3:TaxCatchAllLabel" minOccurs="0"/>
                <xsd:element ref="ns4:SharedWithUsers" minOccurs="0"/>
                <xsd:element ref="ns4:SharingHintHash" minOccurs="0"/>
                <xsd:element ref="ns4:SharedWithDetails" minOccurs="0"/>
                <xsd:element ref="ns4:LastSharedByUser" minOccurs="0"/>
                <xsd:element ref="ns4:LastSharedByTime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DateTaken" minOccurs="0"/>
                <xsd:element ref="ns5:MediaServiceLocation" minOccurs="0"/>
                <xsd:element ref="ns5:MediaServiceOCR" minOccurs="0"/>
                <xsd:element ref="ns5:MediaServiceEventHashCode" minOccurs="0"/>
                <xsd:element ref="ns5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ModifiedByJobTitle" ma:index="8" nillable="true" ma:displayName="ModifiedByJobTitle" ma:internalName="ModifiedByJob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e5907546988c4e8c9baabef7a7152e87" ma:index="9" nillable="true" ma:taxonomy="true" ma:internalName="e5907546988c4e8c9baabef7a7152e87" ma:taxonomyFieldName="Classified" ma:displayName="Classified" ma:readOnly="false" ma:default="1;#Document|2bc295bf-0bf1-44d1-9b2a-e81c04385a3a" ma:fieldId="{e5907546-988c-4e8c-9baa-bef7a7152e87}" ma:sspId="320c34e5-3de5-4711-b8de-78f3088d3d03" ma:termSetId="ec34cdfc-97bc-4c18-8bbe-bf211122e5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d89f02a-c897-4dec-a134-c0ab831a102f}" ma:internalName="TaxCatchAll" ma:showField="CatchAllData" ma:web="5f38495e-07f6-4a32-8a89-75bd70548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ad89f02a-c897-4dec-a134-c0ab831a102f}" ma:internalName="TaxCatchAllLabel" ma:readOnly="true" ma:showField="CatchAllDataLabel" ma:web="5f38495e-07f6-4a32-8a89-75bd70548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8495e-07f6-4a32-8a89-75bd70548ea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4" nillable="true" ma:displayName="Sharing Hint Hash" ma:internalName="SharingHintHash" ma:readOnly="true">
      <xsd:simpleType>
        <xsd:restriction base="dms:Text"/>
      </xsd:simple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6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7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f7b84-0b8c-49c0-b404-3407b37ad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2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2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2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34BAF1-CE45-4A14-91F8-62E6BAF9EB36}">
  <ds:schemaRefs>
    <ds:schemaRef ds:uri="F9234BC5-676D-41D9-98CB-EAC5CD0817FE"/>
    <ds:schemaRef ds:uri="http://schemas.microsoft.com/office/2006/metadata/properties"/>
    <ds:schemaRef ds:uri="3d2f7b84-0b8c-49c0-b404-3407b37ad20a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5f38495e-07f6-4a32-8a89-75bd70548eac"/>
    <ds:schemaRef ds:uri="f9234bc5-676d-41d9-98cb-eac5cd0817f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50792D8-686A-405C-B3DA-BA601EEEB8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234BC5-676D-41D9-98CB-EAC5CD0817FE"/>
    <ds:schemaRef ds:uri="f9234bc5-676d-41d9-98cb-eac5cd0817fe"/>
    <ds:schemaRef ds:uri="5f38495e-07f6-4a32-8a89-75bd70548eac"/>
    <ds:schemaRef ds:uri="3d2f7b84-0b8c-49c0-b404-3407b37ad2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947DAE-98F3-4E63-91AB-63FBAD55F5A6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A0F479F-80BA-42F7-A080-013BD42CE5F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329</Words>
  <Application>Microsoft Office PowerPoint</Application>
  <PresentationFormat>On-screen Show (16:9)</PresentationFormat>
  <Paragraphs>58</Paragraphs>
  <Slides>8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MS PGothic</vt:lpstr>
      <vt:lpstr>Arial</vt:lpstr>
      <vt:lpstr>Arial Black</vt:lpstr>
      <vt:lpstr>Calibri</vt:lpstr>
      <vt:lpstr>Office Theme</vt:lpstr>
      <vt:lpstr> Module Two  Session Twelve  </vt:lpstr>
      <vt:lpstr>Karakia Timatanga </vt:lpstr>
      <vt:lpstr>Waiata</vt:lpstr>
      <vt:lpstr>Day plan</vt:lpstr>
      <vt:lpstr>Learning Outcomes</vt:lpstr>
      <vt:lpstr>Issues in assessment …. Same or different?</vt:lpstr>
      <vt:lpstr>Review</vt:lpstr>
      <vt:lpstr>Karakia Whakamutanga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 NZ-Sino Model Programme</dc:title>
  <dc:creator>Jacqui James</dc:creator>
  <cp:lastModifiedBy>Jacqui James</cp:lastModifiedBy>
  <cp:revision>20</cp:revision>
  <dcterms:created xsi:type="dcterms:W3CDTF">2019-05-09T07:48:43Z</dcterms:created>
  <dcterms:modified xsi:type="dcterms:W3CDTF">2019-06-12T03:22:44Z</dcterms:modified>
</cp:coreProperties>
</file>